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  <p:sldMasterId id="2147484701" r:id="rId2"/>
  </p:sldMasterIdLst>
  <p:notesMasterIdLst>
    <p:notesMasterId r:id="rId23"/>
  </p:notesMasterIdLst>
  <p:handoutMasterIdLst>
    <p:handoutMasterId r:id="rId24"/>
  </p:handoutMasterIdLst>
  <p:sldIdLst>
    <p:sldId id="513" r:id="rId3"/>
    <p:sldId id="496" r:id="rId4"/>
    <p:sldId id="497" r:id="rId5"/>
    <p:sldId id="495" r:id="rId6"/>
    <p:sldId id="491" r:id="rId7"/>
    <p:sldId id="514" r:id="rId8"/>
    <p:sldId id="492" r:id="rId9"/>
    <p:sldId id="515" r:id="rId10"/>
    <p:sldId id="521" r:id="rId11"/>
    <p:sldId id="517" r:id="rId12"/>
    <p:sldId id="516" r:id="rId13"/>
    <p:sldId id="522" r:id="rId14"/>
    <p:sldId id="523" r:id="rId15"/>
    <p:sldId id="520" r:id="rId16"/>
    <p:sldId id="499" r:id="rId17"/>
    <p:sldId id="494" r:id="rId18"/>
    <p:sldId id="493" r:id="rId19"/>
    <p:sldId id="500" r:id="rId20"/>
    <p:sldId id="501" r:id="rId21"/>
    <p:sldId id="519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FFFF00"/>
    <a:srgbClr val="0000FF"/>
    <a:srgbClr val="CC0000"/>
    <a:srgbClr val="FF0000"/>
    <a:srgbClr val="00FFFF"/>
    <a:srgbClr val="00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4" autoAdjust="0"/>
    <p:restoredTop sz="94358" autoAdjust="0"/>
  </p:normalViewPr>
  <p:slideViewPr>
    <p:cSldViewPr>
      <p:cViewPr varScale="1">
        <p:scale>
          <a:sx n="69" d="100"/>
          <a:sy n="69" d="100"/>
        </p:scale>
        <p:origin x="14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3" Type="http://schemas.openxmlformats.org/officeDocument/2006/relationships/image" Target="../media/image32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31.wmf"/><Relationship Id="rId16" Type="http://schemas.openxmlformats.org/officeDocument/2006/relationships/image" Target="../media/image43.wmf"/><Relationship Id="rId1" Type="http://schemas.openxmlformats.org/officeDocument/2006/relationships/image" Target="../media/image22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26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4" Type="http://schemas.openxmlformats.org/officeDocument/2006/relationships/image" Target="../media/image25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7258FB3-B2D8-4F3C-A691-B2157AB302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7C38010-7D8E-431A-A52A-5A0691C414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FD9AE9E5-DB99-4AEF-AFB7-EF9C4780EF66}" type="slidenum">
              <a:rPr lang="en-US" altLang="en-US" smtClean="0">
                <a:latin typeface="Arial" panose="020B0604020202020204" pitchFamily="34" charset="0"/>
              </a:rPr>
              <a:pPr/>
              <a:t>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easiest thing to do is to plug in 1 and -1 (or 2 and -2)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same y, then it’s Even.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opposite y, then it’s Odd.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different y’s, then it’s Neither.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7581E16-3481-409F-8033-0E5CAEFD8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740366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485D1D2-9F13-42A3-AC40-CDD1FC715E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7272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E6AFF86-BC1C-4E2C-A27A-B13138D34D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278164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5A9DE-9A1C-4F2D-B9FE-6D087FAB45E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59539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73092-B6AD-4F16-BCAD-BBA94CE40B1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04475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27674-8999-4152-9342-995A5B2E336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25962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40FAB-876C-4FDE-9831-B2D124C8AE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2058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777CD-C379-4B1D-A522-D217869A260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00231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79B7-507B-4A1C-9971-74CCC8CADB9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31293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1670D-EEE8-4565-A912-25D566D19FD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8151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2E833-F3A9-4B59-9448-BEBA6681E51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18921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B00AEF6-6940-4A66-BA08-F385213642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10606"/>
      </p:ext>
    </p:extLst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B0204-2BEC-4356-A005-28B5790D229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28791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32CC0-8485-4B12-BB0C-98E4A91B5D4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09092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B9F5E-983E-4845-8EEC-15334662B30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35381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F69EDA7-FBB8-4B10-A5AE-47AEED4C91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42206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09A534A-8166-4923-8E49-1B2EAEAF90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24237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016A1D-9997-48DD-87E7-60936CD1A2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544992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485461-D529-45A6-AF7F-939E32F47E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862689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3ED76CF-75F9-4D34-AD4E-0E229D25FF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920283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F614057-D67C-4756-85E6-9D30AA9B4A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843783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869B5D3-BCCF-4F31-8933-5517D707BA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26731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defRPr/>
            </a:pPr>
            <a:r>
              <a:rPr lang="en-US" altLang="en-US" smtClean="0"/>
              <a:t>iRespond Graph</a:t>
            </a:r>
          </a:p>
        </p:txBody>
      </p:sp>
      <p:grpSp>
        <p:nvGrpSpPr>
          <p:cNvPr id="2051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2080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081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grpSp>
        <p:nvGrpSpPr>
          <p:cNvPr id="2052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2075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2076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2077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78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79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3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072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073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074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grpSp>
        <p:nvGrpSpPr>
          <p:cNvPr id="2054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2067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2068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2069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070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071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5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061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2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3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4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5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6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56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057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058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smtClean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059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smtClean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060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smtClean="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2" r:id="rId1"/>
    <p:sldLayoutId id="2147484673" r:id="rId2"/>
    <p:sldLayoutId id="2147484674" r:id="rId3"/>
    <p:sldLayoutId id="2147484675" r:id="rId4"/>
    <p:sldLayoutId id="2147484676" r:id="rId5"/>
    <p:sldLayoutId id="2147484677" r:id="rId6"/>
    <p:sldLayoutId id="2147484678" r:id="rId7"/>
    <p:sldLayoutId id="2147484679" r:id="rId8"/>
    <p:sldLayoutId id="2147484680" r:id="rId9"/>
    <p:sldLayoutId id="2147484681" r:id="rId10"/>
    <p:sldLayoutId id="2147484682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F0F0B-8494-4137-B4A9-53617923BB9A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2D4FB-68D3-4233-9BBC-20FA10B3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2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02" r:id="rId1"/>
    <p:sldLayoutId id="2147484703" r:id="rId2"/>
    <p:sldLayoutId id="2147484704" r:id="rId3"/>
    <p:sldLayoutId id="2147484705" r:id="rId4"/>
    <p:sldLayoutId id="2147484706" r:id="rId5"/>
    <p:sldLayoutId id="2147484707" r:id="rId6"/>
    <p:sldLayoutId id="2147484708" r:id="rId7"/>
    <p:sldLayoutId id="2147484709" r:id="rId8"/>
    <p:sldLayoutId id="2147484710" r:id="rId9"/>
    <p:sldLayoutId id="2147484711" r:id="rId10"/>
    <p:sldLayoutId id="2147484712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19.bin"/><Relationship Id="rId3" Type="http://schemas.openxmlformats.org/officeDocument/2006/relationships/image" Target="../media/image30.png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7.bin"/><Relationship Id="rId26" Type="http://schemas.openxmlformats.org/officeDocument/2006/relationships/oleObject" Target="../embeddings/oleObject31.bin"/><Relationship Id="rId3" Type="http://schemas.openxmlformats.org/officeDocument/2006/relationships/image" Target="../media/image30.png"/><Relationship Id="rId21" Type="http://schemas.openxmlformats.org/officeDocument/2006/relationships/image" Target="../media/image36.wmf"/><Relationship Id="rId34" Type="http://schemas.openxmlformats.org/officeDocument/2006/relationships/oleObject" Target="../embeddings/oleObject35.bin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34.wmf"/><Relationship Id="rId25" Type="http://schemas.openxmlformats.org/officeDocument/2006/relationships/image" Target="../media/image38.wmf"/><Relationship Id="rId33" Type="http://schemas.openxmlformats.org/officeDocument/2006/relationships/image" Target="../media/image42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29" Type="http://schemas.openxmlformats.org/officeDocument/2006/relationships/image" Target="../media/image40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5.wmf"/><Relationship Id="rId24" Type="http://schemas.openxmlformats.org/officeDocument/2006/relationships/oleObject" Target="../embeddings/oleObject30.bin"/><Relationship Id="rId32" Type="http://schemas.openxmlformats.org/officeDocument/2006/relationships/oleObject" Target="../embeddings/oleObject34.bin"/><Relationship Id="rId5" Type="http://schemas.openxmlformats.org/officeDocument/2006/relationships/image" Target="../media/image22.wmf"/><Relationship Id="rId15" Type="http://schemas.openxmlformats.org/officeDocument/2006/relationships/image" Target="../media/image33.wmf"/><Relationship Id="rId23" Type="http://schemas.openxmlformats.org/officeDocument/2006/relationships/image" Target="../media/image37.wmf"/><Relationship Id="rId28" Type="http://schemas.openxmlformats.org/officeDocument/2006/relationships/oleObject" Target="../embeddings/oleObject32.bin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35.wmf"/><Relationship Id="rId31" Type="http://schemas.openxmlformats.org/officeDocument/2006/relationships/image" Target="../media/image41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Relationship Id="rId27" Type="http://schemas.openxmlformats.org/officeDocument/2006/relationships/image" Target="../media/image39.wmf"/><Relationship Id="rId30" Type="http://schemas.openxmlformats.org/officeDocument/2006/relationships/oleObject" Target="../embeddings/oleObject33.bin"/><Relationship Id="rId35" Type="http://schemas.openxmlformats.org/officeDocument/2006/relationships/image" Target="../media/image43.wmf"/><Relationship Id="rId8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hyperlink" Target="http://www.google.com/imgres?q=right+angle&amp;um=1&amp;hl=en&amp;safe=active&amp;biw=953&amp;bih=637&amp;tbm=isch&amp;tbnid=gtWWRUSQbek86M:&amp;imgrefurl=http://en.wikipedia.org/wiki/Right_angle&amp;docid=AmMJ37BHzG92lM&amp;imgurl=http://upload.wikimedia.org/wikipedia/commons/thumb/6/6c/Right_angle.svg/134px-Right_angle.svg.png&amp;w=134&amp;h=134&amp;ei=SaKGUL_IIoSm9ASPsYHgAQ&amp;zoom=1&amp;iact=rc&amp;dur=16&amp;sig=105778008366086121694&amp;page=1&amp;tbnh=107&amp;tbnw=107&amp;start=0&amp;ndsp=15&amp;ved=1t:429,r:1,s:0,i:72&amp;tx=69&amp;ty=87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8.jpeg"/><Relationship Id="rId5" Type="http://schemas.openxmlformats.org/officeDocument/2006/relationships/image" Target="../media/image47.gif"/><Relationship Id="rId4" Type="http://schemas.openxmlformats.org/officeDocument/2006/relationships/image" Target="../media/image4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oleObject" Target="../embeddings/oleObject38.bin"/><Relationship Id="rId7" Type="http://schemas.openxmlformats.org/officeDocument/2006/relationships/image" Target="../media/image5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hyperlink" Target="http://www.google.com/imgres?q=acute+angle&amp;um=1&amp;hl=en&amp;safe=active&amp;biw=953&amp;bih=637&amp;tbm=isch&amp;tbnid=P7mQdNFrV3Mo1M:&amp;imgrefurl=http://www.mathsisfun.com/definitions/acute-angle.html&amp;docid=j8B56rfrh__HPM&amp;imgurl=http://www.mathsisfun.com/definitions/images/angle-acute.png&amp;w=171&amp;h=147&amp;ei=XKKGUKqlCIuu8ATd54H4AQ&amp;zoom=1&amp;iact=hc&amp;vpx=140&amp;vpy=118&amp;dur=344&amp;hovh=117&amp;hovw=136&amp;tx=99&amp;ty=93&amp;sig=105778008366086121694&amp;page=2&amp;tbnh=117&amp;tbnw=136&amp;start=12&amp;ndsp=16&amp;ved=1t:429,r:0,s:12,i:112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hyperlink" Target="http://www.google.com/imgres?q=obtuse+angle&amp;um=1&amp;hl=en&amp;safe=active&amp;biw=953&amp;bih=637&amp;tbm=isch&amp;tbnid=XnNgJoph1QNgNM:&amp;imgrefurl=http://www.mathsisfun.com/definitions/obtuse-angle.html&amp;docid=3_cGWFMzpnUt6M&amp;imgurl=http://www.mathsisfun.com/definitions/images/obtuse-angle.gif&amp;w=320&amp;h=225&amp;ei=f6KGUKjwMo_89gT-qIHwDw&amp;zoom=1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q=point+is+an+exact+position+or+location+in+a+given+plane&amp;um=1&amp;hl=en&amp;safe=active&amp;biw=953&amp;bih=637&amp;tbm=isch&amp;tbnid=GsJCheOQX6_leM:&amp;imgrefurl=http://www.studyblue.com/notes/note/n/geometry/deck/1883186&amp;docid=O2H6cQaVnF5a2M&amp;imgurl=http://classconnection.s3.amazonaws.com/411/flashcards/1073411/png/point_(geometry)1328219662281.png&amp;w=189&amp;h=189&amp;ei=dp-GULSoPJHW9QSz2IHABw&amp;zoom=1&amp;iact=hc&amp;vpx=137&amp;vpy=295&amp;dur=1219&amp;hovh=151&amp;hovw=151&amp;tx=87&amp;ty=82&amp;sig=105778008366086121694&amp;page=5&amp;tbnh=137&amp;tbnw=151&amp;start=69&amp;ndsp=17&amp;ved=1t:429,r:4,s:69,i:311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imgres?q=line+segment&amp;um=1&amp;hl=en&amp;safe=active&amp;biw=953&amp;bih=637&amp;tbm=isch&amp;tbnid=oEcACW4u32UQBM:&amp;imgrefurl=http://strader.cehd.tamu.edu/Mathematics/Geometry/PolygonLesson/Details/line_segment.html&amp;docid=Yoti3ZAbuGApLM&amp;imgurl=http://strader.cehd.tamu.edu/Mathematics/Geometry/PolygonLesson/Details/example1.gif&amp;w=251&amp;h=209&amp;ei=5Z6GUO7CIYaK8QTmmIGYCg&amp;zoom=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line&amp;um=1&amp;hl=en&amp;safe=active&amp;biw=953&amp;bih=637&amp;tbm=isch&amp;tbnid=pq58CDYTcvGfRM:&amp;imgrefurl=http://onemathematicalcat.org/Math/Geometry_obj/Intro_pts_lines_planes.htm&amp;docid=tScd605rXdO6dM&amp;imgurl=http://onemathematicalcat.org/Math/Geometry_obj/graphics/line.png&amp;w=446&amp;h=210&amp;ei=sp-GUNP3IZSe9QSY-YHoCA&amp;zoom=1&amp;iact=hc&amp;vpx=584&amp;vpy=74&amp;dur=141&amp;hovh=154&amp;hovw=327&amp;tx=194&amp;ty=102&amp;sig=105778008366086121694&amp;page=1&amp;tbnh=88&amp;tbnw=186&amp;start=0&amp;ndsp=12&amp;ved=1t:429,r:3,s:0,i:78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line+segment&amp;um=1&amp;hl=en&amp;safe=active&amp;biw=953&amp;bih=637&amp;tbm=isch&amp;tbnid=oEcACW4u32UQBM:&amp;imgrefurl=http://strader.cehd.tamu.edu/Mathematics/Geometry/PolygonLesson/Details/line_segment.html&amp;docid=Yoti3ZAbuGApLM&amp;imgurl=http://strader.cehd.tamu.edu/Mathematics/Geometry/PolygonLesson/Details/example1.gif&amp;w=251&amp;h=209&amp;ei=5Z6GUO7CIYaK8QTmmIGYCg&amp;zoom=1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62000" y="3048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1A-1Geometry Notation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16388" name="Picture 4" descr="Geometric Line Art 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5255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3695"/>
            <a:ext cx="7886700" cy="1617951"/>
          </a:xfrm>
          <a:ln w="285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sz="4400" b="1" dirty="0" smtClean="0"/>
              <a:t>Intersection</a:t>
            </a:r>
            <a:endParaRPr lang="en-US" sz="44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2505345"/>
            <a:ext cx="7886700" cy="153438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b="1" dirty="0" smtClean="0"/>
              <a:t>Union</a:t>
            </a:r>
            <a:endParaRPr lang="en-US" sz="44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749480"/>
              </p:ext>
            </p:extLst>
          </p:nvPr>
        </p:nvGraphicFramePr>
        <p:xfrm>
          <a:off x="1069915" y="3429000"/>
          <a:ext cx="552769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0" name="Equation" r:id="rId3" imgW="152280" imgH="190440" progId="Equation.DSMT4">
                  <p:embed/>
                </p:oleObj>
              </mc:Choice>
              <mc:Fallback>
                <p:oleObj name="Equation" r:id="rId3" imgW="152280" imgH="1904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9915" y="3429000"/>
                        <a:ext cx="552769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901780"/>
              </p:ext>
            </p:extLst>
          </p:nvPr>
        </p:nvGraphicFramePr>
        <p:xfrm>
          <a:off x="1524000" y="1382282"/>
          <a:ext cx="457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1" name="Equation" r:id="rId5" imgW="152280" imgH="190440" progId="Equation.DSMT4">
                  <p:embed/>
                </p:oleObj>
              </mc:Choice>
              <mc:Fallback>
                <p:oleObj name="Equation" r:id="rId5" imgW="152280" imgH="1904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1382282"/>
                        <a:ext cx="4572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24744" y="2989046"/>
            <a:ext cx="4104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Everything in both sets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861769"/>
            <a:ext cx="43685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Just the elements </a:t>
            </a:r>
            <a:r>
              <a:rPr lang="en-US" sz="2400" dirty="0" smtClean="0"/>
              <a:t>in one set </a:t>
            </a:r>
            <a:endParaRPr lang="en-US" sz="2400" dirty="0" smtClean="0"/>
          </a:p>
          <a:p>
            <a:r>
              <a:rPr lang="en-US" sz="2400" dirty="0" smtClean="0"/>
              <a:t>that </a:t>
            </a:r>
            <a:r>
              <a:rPr lang="en-US" sz="2400" dirty="0" smtClean="0"/>
              <a:t>are </a:t>
            </a:r>
            <a:r>
              <a:rPr lang="en-US" sz="2400" dirty="0" smtClean="0"/>
              <a:t>also </a:t>
            </a:r>
            <a:r>
              <a:rPr lang="en-US" sz="2400" dirty="0" smtClean="0"/>
              <a:t>in another set</a:t>
            </a:r>
            <a:endParaRPr lang="en-US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790784"/>
              </p:ext>
            </p:extLst>
          </p:nvPr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2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7891" y="4378609"/>
            <a:ext cx="3839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Set A = { 1,3, 5, 7} 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4378609"/>
            <a:ext cx="3300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Set B = {1, 2, 3}</a:t>
            </a:r>
            <a:endParaRPr lang="en-US" sz="32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704923"/>
              </p:ext>
            </p:extLst>
          </p:nvPr>
        </p:nvGraphicFramePr>
        <p:xfrm>
          <a:off x="1524000" y="5410200"/>
          <a:ext cx="1519799" cy="55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3" name="Equation" r:id="rId9" imgW="520560" imgH="190440" progId="Equation.DSMT4">
                  <p:embed/>
                </p:oleObj>
              </mc:Choice>
              <mc:Fallback>
                <p:oleObj name="Equation" r:id="rId9" imgW="520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24000" y="5410200"/>
                        <a:ext cx="1519799" cy="556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712925"/>
              </p:ext>
            </p:extLst>
          </p:nvPr>
        </p:nvGraphicFramePr>
        <p:xfrm>
          <a:off x="4687455" y="5375564"/>
          <a:ext cx="1519799" cy="55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4" name="Equation" r:id="rId11" imgW="520560" imgH="190440" progId="Equation.DSMT4">
                  <p:embed/>
                </p:oleObj>
              </mc:Choice>
              <mc:Fallback>
                <p:oleObj name="Equation" r:id="rId11" imgW="520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87455" y="5375564"/>
                        <a:ext cx="1519799" cy="556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224199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133600" y="685800"/>
            <a:ext cx="4038600" cy="2545929"/>
            <a:chOff x="1041060" y="1647557"/>
            <a:chExt cx="3746853" cy="2273395"/>
          </a:xfrm>
        </p:grpSpPr>
        <p:sp>
          <p:nvSpPr>
            <p:cNvPr id="3" name="Right Triangle 2"/>
            <p:cNvSpPr/>
            <p:nvPr/>
          </p:nvSpPr>
          <p:spPr>
            <a:xfrm rot="20390413">
              <a:off x="1537054" y="1647557"/>
              <a:ext cx="2743200" cy="1447800"/>
            </a:xfrm>
            <a:prstGeom prst="rtTriangl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41060" y="1828800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609486" y="3551620"/>
              <a:ext cx="3305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463785" y="2443379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540118"/>
              </p:ext>
            </p:extLst>
          </p:nvPr>
        </p:nvGraphicFramePr>
        <p:xfrm>
          <a:off x="4953000" y="3718603"/>
          <a:ext cx="2868612" cy="60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7" name="Equation" r:id="rId3" imgW="1091880" imgH="228600" progId="Equation.DSMT4">
                  <p:embed/>
                </p:oleObj>
              </mc:Choice>
              <mc:Fallback>
                <p:oleObj name="Equation" r:id="rId3" imgW="109188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53000" y="3718603"/>
                        <a:ext cx="2868612" cy="602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214069"/>
              </p:ext>
            </p:extLst>
          </p:nvPr>
        </p:nvGraphicFramePr>
        <p:xfrm>
          <a:off x="933450" y="3717925"/>
          <a:ext cx="20796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8" name="Equation" r:id="rId5" imgW="711000" imgH="228600" progId="Equation.DSMT4">
                  <p:embed/>
                </p:oleObj>
              </mc:Choice>
              <mc:Fallback>
                <p:oleObj name="Equation" r:id="rId5" imgW="711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3450" y="3717925"/>
                        <a:ext cx="2079625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2228595" y="513993"/>
            <a:ext cx="803530" cy="22530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2"/>
          </p:cNvCxnSpPr>
          <p:nvPr/>
        </p:nvCxnSpPr>
        <p:spPr>
          <a:xfrm flipV="1">
            <a:off x="3038180" y="1447800"/>
            <a:ext cx="3515020" cy="13192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19636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"/>
            <a:ext cx="65532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85838" y="3791529"/>
            <a:ext cx="152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</a:p>
          <a:p>
            <a:endParaRPr lang="en-US" dirty="0"/>
          </a:p>
          <a:p>
            <a:r>
              <a:rPr lang="en-US" dirty="0" smtClean="0"/>
              <a:t>2. </a:t>
            </a:r>
          </a:p>
          <a:p>
            <a:endParaRPr lang="en-US" dirty="0"/>
          </a:p>
          <a:p>
            <a:r>
              <a:rPr lang="en-US" dirty="0" smtClean="0"/>
              <a:t>3.</a:t>
            </a:r>
          </a:p>
          <a:p>
            <a:endParaRPr lang="en-US" dirty="0"/>
          </a:p>
          <a:p>
            <a:r>
              <a:rPr lang="en-US" dirty="0" smtClean="0"/>
              <a:t>4.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926158"/>
              </p:ext>
            </p:extLst>
          </p:nvPr>
        </p:nvGraphicFramePr>
        <p:xfrm>
          <a:off x="1427623" y="3709044"/>
          <a:ext cx="1098019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4" name="Equation" r:id="rId4" imgW="634680" imgH="228600" progId="Equation.DSMT4">
                  <p:embed/>
                </p:oleObj>
              </mc:Choice>
              <mc:Fallback>
                <p:oleObj name="Equation" r:id="rId4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27623" y="3709044"/>
                        <a:ext cx="1098019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3200400"/>
            <a:ext cx="6433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 each intersection or union using the proper notation.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834120"/>
              </p:ext>
            </p:extLst>
          </p:nvPr>
        </p:nvGraphicFramePr>
        <p:xfrm>
          <a:off x="1395918" y="4248261"/>
          <a:ext cx="1129724" cy="415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5" name="Equation" r:id="rId6" imgW="622080" imgH="228600" progId="Equation.DSMT4">
                  <p:embed/>
                </p:oleObj>
              </mc:Choice>
              <mc:Fallback>
                <p:oleObj name="Equation" r:id="rId6" imgW="622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95918" y="4248261"/>
                        <a:ext cx="1129724" cy="415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552656"/>
              </p:ext>
            </p:extLst>
          </p:nvPr>
        </p:nvGraphicFramePr>
        <p:xfrm>
          <a:off x="1395918" y="4807192"/>
          <a:ext cx="1129724" cy="415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6" name="Equation" r:id="rId8" imgW="622080" imgH="228600" progId="Equation.DSMT4">
                  <p:embed/>
                </p:oleObj>
              </mc:Choice>
              <mc:Fallback>
                <p:oleObj name="Equation" r:id="rId8" imgW="62208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95918" y="4807192"/>
                        <a:ext cx="1129724" cy="415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816705"/>
              </p:ext>
            </p:extLst>
          </p:nvPr>
        </p:nvGraphicFramePr>
        <p:xfrm>
          <a:off x="1357313" y="5365750"/>
          <a:ext cx="11525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7" name="Equation" r:id="rId10" imgW="634680" imgH="228600" progId="Equation.DSMT4">
                  <p:embed/>
                </p:oleObj>
              </mc:Choice>
              <mc:Fallback>
                <p:oleObj name="Equation" r:id="rId10" imgW="63468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57313" y="5365750"/>
                        <a:ext cx="1152525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76800" y="3709044"/>
            <a:ext cx="1828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  </a:t>
            </a:r>
          </a:p>
          <a:p>
            <a:endParaRPr lang="en-US" dirty="0"/>
          </a:p>
          <a:p>
            <a:r>
              <a:rPr lang="en-US" dirty="0" smtClean="0"/>
              <a:t>6.   </a:t>
            </a:r>
          </a:p>
          <a:p>
            <a:endParaRPr lang="en-US" dirty="0"/>
          </a:p>
          <a:p>
            <a:r>
              <a:rPr lang="en-US" dirty="0" smtClean="0"/>
              <a:t>7.</a:t>
            </a:r>
          </a:p>
          <a:p>
            <a:endParaRPr lang="en-US" dirty="0"/>
          </a:p>
          <a:p>
            <a:r>
              <a:rPr lang="en-US" dirty="0" smtClean="0"/>
              <a:t>8.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360112"/>
              </p:ext>
            </p:extLst>
          </p:nvPr>
        </p:nvGraphicFramePr>
        <p:xfrm>
          <a:off x="5334000" y="3689994"/>
          <a:ext cx="110807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8" name="Equation" r:id="rId12" imgW="609480" imgH="228600" progId="Equation.DSMT4">
                  <p:embed/>
                </p:oleObj>
              </mc:Choice>
              <mc:Fallback>
                <p:oleObj name="Equation" r:id="rId12" imgW="60948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334000" y="3689994"/>
                        <a:ext cx="1108075" cy="41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359235"/>
              </p:ext>
            </p:extLst>
          </p:nvPr>
        </p:nvGraphicFramePr>
        <p:xfrm>
          <a:off x="5291569" y="4254212"/>
          <a:ext cx="1129724" cy="415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9" name="Equation" r:id="rId14" imgW="622080" imgH="228600" progId="Equation.DSMT4">
                  <p:embed/>
                </p:oleObj>
              </mc:Choice>
              <mc:Fallback>
                <p:oleObj name="Equation" r:id="rId14" imgW="62208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291569" y="4254212"/>
                        <a:ext cx="1129724" cy="415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453596"/>
              </p:ext>
            </p:extLst>
          </p:nvPr>
        </p:nvGraphicFramePr>
        <p:xfrm>
          <a:off x="5282333" y="4789789"/>
          <a:ext cx="1129724" cy="415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0" name="Equation" r:id="rId16" imgW="622080" imgH="228600" progId="Equation.DSMT4">
                  <p:embed/>
                </p:oleObj>
              </mc:Choice>
              <mc:Fallback>
                <p:oleObj name="Equation" r:id="rId16" imgW="62208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282333" y="4789789"/>
                        <a:ext cx="1129724" cy="415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697850"/>
              </p:ext>
            </p:extLst>
          </p:nvPr>
        </p:nvGraphicFramePr>
        <p:xfrm>
          <a:off x="5302250" y="5314950"/>
          <a:ext cx="110648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1" name="Equation" r:id="rId18" imgW="609480" imgH="228600" progId="Equation.DSMT4">
                  <p:embed/>
                </p:oleObj>
              </mc:Choice>
              <mc:Fallback>
                <p:oleObj name="Equation" r:id="rId18" imgW="609480" imgH="2286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302250" y="5314950"/>
                        <a:ext cx="1106488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19428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"/>
            <a:ext cx="65532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85838" y="3791529"/>
            <a:ext cx="152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</a:p>
          <a:p>
            <a:endParaRPr lang="en-US" dirty="0"/>
          </a:p>
          <a:p>
            <a:r>
              <a:rPr lang="en-US" dirty="0" smtClean="0"/>
              <a:t>2. </a:t>
            </a:r>
          </a:p>
          <a:p>
            <a:endParaRPr lang="en-US" dirty="0"/>
          </a:p>
          <a:p>
            <a:r>
              <a:rPr lang="en-US" dirty="0" smtClean="0"/>
              <a:t>3.</a:t>
            </a:r>
          </a:p>
          <a:p>
            <a:endParaRPr lang="en-US" dirty="0"/>
          </a:p>
          <a:p>
            <a:r>
              <a:rPr lang="en-US" dirty="0" smtClean="0"/>
              <a:t>4.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007054"/>
              </p:ext>
            </p:extLst>
          </p:nvPr>
        </p:nvGraphicFramePr>
        <p:xfrm>
          <a:off x="1427623" y="3709044"/>
          <a:ext cx="1167497" cy="420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5" name="Equation" r:id="rId4" imgW="634680" imgH="228600" progId="Equation.DSMT4">
                  <p:embed/>
                </p:oleObj>
              </mc:Choice>
              <mc:Fallback>
                <p:oleObj name="Equation" r:id="rId4" imgW="634680" imgH="228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27623" y="3709044"/>
                        <a:ext cx="1167497" cy="420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3200400"/>
            <a:ext cx="6433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 each intersection or union using the proper notation.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475377"/>
              </p:ext>
            </p:extLst>
          </p:nvPr>
        </p:nvGraphicFramePr>
        <p:xfrm>
          <a:off x="1395918" y="4248261"/>
          <a:ext cx="1129724" cy="415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6" name="Equation" r:id="rId6" imgW="622080" imgH="228600" progId="Equation.DSMT4">
                  <p:embed/>
                </p:oleObj>
              </mc:Choice>
              <mc:Fallback>
                <p:oleObj name="Equation" r:id="rId6" imgW="62208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95918" y="4248261"/>
                        <a:ext cx="1129724" cy="415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364003"/>
              </p:ext>
            </p:extLst>
          </p:nvPr>
        </p:nvGraphicFramePr>
        <p:xfrm>
          <a:off x="1395918" y="4807192"/>
          <a:ext cx="1129724" cy="415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7" name="Equation" r:id="rId8" imgW="622080" imgH="228600" progId="Equation.DSMT4">
                  <p:embed/>
                </p:oleObj>
              </mc:Choice>
              <mc:Fallback>
                <p:oleObj name="Equation" r:id="rId8" imgW="62208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95918" y="4807192"/>
                        <a:ext cx="1129724" cy="415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816705"/>
              </p:ext>
            </p:extLst>
          </p:nvPr>
        </p:nvGraphicFramePr>
        <p:xfrm>
          <a:off x="1357313" y="5365750"/>
          <a:ext cx="11525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8" name="Equation" r:id="rId10" imgW="634680" imgH="228600" progId="Equation.DSMT4">
                  <p:embed/>
                </p:oleObj>
              </mc:Choice>
              <mc:Fallback>
                <p:oleObj name="Equation" r:id="rId10" imgW="63468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57313" y="5365750"/>
                        <a:ext cx="1152525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32795" y="3734186"/>
            <a:ext cx="1828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  </a:t>
            </a:r>
          </a:p>
          <a:p>
            <a:endParaRPr lang="en-US" dirty="0"/>
          </a:p>
          <a:p>
            <a:r>
              <a:rPr lang="en-US" dirty="0" smtClean="0"/>
              <a:t>6.   </a:t>
            </a:r>
          </a:p>
          <a:p>
            <a:endParaRPr lang="en-US" dirty="0"/>
          </a:p>
          <a:p>
            <a:r>
              <a:rPr lang="en-US" dirty="0" smtClean="0"/>
              <a:t>7.</a:t>
            </a:r>
          </a:p>
          <a:p>
            <a:endParaRPr lang="en-US" dirty="0"/>
          </a:p>
          <a:p>
            <a:r>
              <a:rPr lang="en-US" dirty="0" smtClean="0"/>
              <a:t>8.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360112"/>
              </p:ext>
            </p:extLst>
          </p:nvPr>
        </p:nvGraphicFramePr>
        <p:xfrm>
          <a:off x="5334000" y="3689994"/>
          <a:ext cx="110807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9" name="Equation" r:id="rId12" imgW="609480" imgH="228600" progId="Equation.DSMT4">
                  <p:embed/>
                </p:oleObj>
              </mc:Choice>
              <mc:Fallback>
                <p:oleObj name="Equation" r:id="rId12" imgW="60948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334000" y="3689994"/>
                        <a:ext cx="1108075" cy="41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119427"/>
              </p:ext>
            </p:extLst>
          </p:nvPr>
        </p:nvGraphicFramePr>
        <p:xfrm>
          <a:off x="5312396" y="5365750"/>
          <a:ext cx="17303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0" name="Equation" r:id="rId14" imgW="952200" imgH="228600" progId="Equation.DSMT4">
                  <p:embed/>
                </p:oleObj>
              </mc:Choice>
              <mc:Fallback>
                <p:oleObj name="Equation" r:id="rId14" imgW="952200" imgH="2286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312396" y="5365750"/>
                        <a:ext cx="1730375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38498"/>
              </p:ext>
            </p:extLst>
          </p:nvPr>
        </p:nvGraphicFramePr>
        <p:xfrm>
          <a:off x="5368391" y="4824139"/>
          <a:ext cx="11525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1" name="Equation" r:id="rId16" imgW="634680" imgH="228600" progId="Equation.DSMT4">
                  <p:embed/>
                </p:oleObj>
              </mc:Choice>
              <mc:Fallback>
                <p:oleObj name="Equation" r:id="rId16" imgW="63468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368391" y="4824139"/>
                        <a:ext cx="1152525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611990"/>
              </p:ext>
            </p:extLst>
          </p:nvPr>
        </p:nvGraphicFramePr>
        <p:xfrm>
          <a:off x="2725719" y="3652838"/>
          <a:ext cx="387392" cy="451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2" name="Equation" r:id="rId18" imgW="152280" imgH="177480" progId="Equation.DSMT4">
                  <p:embed/>
                </p:oleObj>
              </mc:Choice>
              <mc:Fallback>
                <p:oleObj name="Equation" r:id="rId18" imgW="152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725719" y="3652838"/>
                        <a:ext cx="387392" cy="451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475869"/>
              </p:ext>
            </p:extLst>
          </p:nvPr>
        </p:nvGraphicFramePr>
        <p:xfrm>
          <a:off x="2591996" y="4227479"/>
          <a:ext cx="1042229" cy="37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3" name="Equation" r:id="rId20" imgW="457200" imgH="164880" progId="Equation.DSMT4">
                  <p:embed/>
                </p:oleObj>
              </mc:Choice>
              <mc:Fallback>
                <p:oleObj name="Equation" r:id="rId20" imgW="457200" imgH="1648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591996" y="4227479"/>
                        <a:ext cx="1042229" cy="374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376024"/>
              </p:ext>
            </p:extLst>
          </p:nvPr>
        </p:nvGraphicFramePr>
        <p:xfrm>
          <a:off x="2592388" y="4802188"/>
          <a:ext cx="3873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4" name="Equation" r:id="rId22" imgW="152280" imgH="164880" progId="Equation.DSMT4">
                  <p:embed/>
                </p:oleObj>
              </mc:Choice>
              <mc:Fallback>
                <p:oleObj name="Equation" r:id="rId22" imgW="152280" imgH="1648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592388" y="4802188"/>
                        <a:ext cx="387350" cy="417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991543"/>
              </p:ext>
            </p:extLst>
          </p:nvPr>
        </p:nvGraphicFramePr>
        <p:xfrm>
          <a:off x="2590072" y="5317836"/>
          <a:ext cx="5609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5" name="Equation" r:id="rId24" imgW="253800" imgH="203040" progId="Equation.DSMT4">
                  <p:embed/>
                </p:oleObj>
              </mc:Choice>
              <mc:Fallback>
                <p:oleObj name="Equation" r:id="rId24" imgW="253800" imgH="2030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590072" y="5317836"/>
                        <a:ext cx="56097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467881"/>
              </p:ext>
            </p:extLst>
          </p:nvPr>
        </p:nvGraphicFramePr>
        <p:xfrm>
          <a:off x="6630360" y="3569732"/>
          <a:ext cx="532440" cy="451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6" name="Equation" r:id="rId26" imgW="253800" imgH="215640" progId="Equation.DSMT4">
                  <p:embed/>
                </p:oleObj>
              </mc:Choice>
              <mc:Fallback>
                <p:oleObj name="Equation" r:id="rId26" imgW="253800" imgH="2156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630360" y="3569732"/>
                        <a:ext cx="532440" cy="451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622562"/>
              </p:ext>
            </p:extLst>
          </p:nvPr>
        </p:nvGraphicFramePr>
        <p:xfrm>
          <a:off x="6622783" y="4768850"/>
          <a:ext cx="5588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7" name="Equation" r:id="rId28" imgW="266400" imgH="215640" progId="Equation.DSMT4">
                  <p:embed/>
                </p:oleObj>
              </mc:Choice>
              <mc:Fallback>
                <p:oleObj name="Equation" r:id="rId28" imgW="266400" imgH="2156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622783" y="4768850"/>
                        <a:ext cx="558800" cy="45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479845"/>
              </p:ext>
            </p:extLst>
          </p:nvPr>
        </p:nvGraphicFramePr>
        <p:xfrm>
          <a:off x="7138886" y="5411787"/>
          <a:ext cx="1061045" cy="411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8" name="Equation" r:id="rId30" imgW="457200" imgH="177480" progId="Equation.DSMT4">
                  <p:embed/>
                </p:oleObj>
              </mc:Choice>
              <mc:Fallback>
                <p:oleObj name="Equation" r:id="rId30" imgW="457200" imgH="177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7138886" y="5411787"/>
                        <a:ext cx="1061045" cy="4110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442841"/>
              </p:ext>
            </p:extLst>
          </p:nvPr>
        </p:nvGraphicFramePr>
        <p:xfrm>
          <a:off x="5368391" y="4231604"/>
          <a:ext cx="110807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9" name="Equation" r:id="rId32" imgW="609480" imgH="228600" progId="Equation.DSMT4">
                  <p:embed/>
                </p:oleObj>
              </mc:Choice>
              <mc:Fallback>
                <p:oleObj name="Equation" r:id="rId32" imgW="60948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368391" y="4231604"/>
                        <a:ext cx="1108075" cy="41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56527"/>
              </p:ext>
            </p:extLst>
          </p:nvPr>
        </p:nvGraphicFramePr>
        <p:xfrm>
          <a:off x="6669413" y="4161798"/>
          <a:ext cx="532440" cy="451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0" name="Equation" r:id="rId34" imgW="253800" imgH="215640" progId="Equation.DSMT4">
                  <p:embed/>
                </p:oleObj>
              </mc:Choice>
              <mc:Fallback>
                <p:oleObj name="Equation" r:id="rId34" imgW="253800" imgH="2156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6669413" y="4161798"/>
                        <a:ext cx="532440" cy="451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536948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a figure for the following: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537979"/>
              </p:ext>
            </p:extLst>
          </p:nvPr>
        </p:nvGraphicFramePr>
        <p:xfrm>
          <a:off x="2133600" y="1690689"/>
          <a:ext cx="41211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6" name="Equation" r:id="rId3" imgW="1346040" imgH="241200" progId="Equation.DSMT4">
                  <p:embed/>
                </p:oleObj>
              </mc:Choice>
              <mc:Fallback>
                <p:oleObj name="Equation" r:id="rId3" imgW="1346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1690689"/>
                        <a:ext cx="4121150" cy="73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389291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 smtClean="0"/>
              <a:t>Right Angle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0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pic>
        <p:nvPicPr>
          <p:cNvPr id="26628" name="Picture 9" descr="134px-Right_angl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766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TextBox 5"/>
          <p:cNvSpPr txBox="1">
            <a:spLocks noChangeArrowheads="1"/>
          </p:cNvSpPr>
          <p:nvPr/>
        </p:nvSpPr>
        <p:spPr bwMode="auto">
          <a:xfrm>
            <a:off x="457200" y="2209800"/>
            <a:ext cx="822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2800" smtClean="0">
                <a:latin typeface="+mn-lt"/>
              </a:rPr>
              <a:t>An angle that measures 90°.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 smtClean="0"/>
              <a:t>Parallel Line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pPr>
              <a:buFont typeface="Wingdings 2" panose="05020102010507070707" pitchFamily="18" charset="2"/>
              <a:buNone/>
            </a:pPr>
            <a:endParaRPr lang="en-US" altLang="en-US" dirty="0" smtClean="0"/>
          </a:p>
        </p:txBody>
      </p:sp>
      <p:sp>
        <p:nvSpPr>
          <p:cNvPr id="45061" name="TextBox 6"/>
          <p:cNvSpPr txBox="1">
            <a:spLocks noChangeArrowheads="1"/>
          </p:cNvSpPr>
          <p:nvPr/>
        </p:nvSpPr>
        <p:spPr bwMode="auto">
          <a:xfrm>
            <a:off x="422275" y="1727200"/>
            <a:ext cx="82296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+mj-lt"/>
              </a:rPr>
              <a:t>Lines in a plane that either do not share any points and never intersect, or share all points.</a:t>
            </a:r>
          </a:p>
          <a:p>
            <a:pPr>
              <a:defRPr/>
            </a:pPr>
            <a:r>
              <a:rPr lang="en-US" sz="2400" dirty="0" smtClean="0">
                <a:latin typeface="+mj-lt"/>
              </a:rPr>
              <a:t>Written as </a:t>
            </a:r>
          </a:p>
        </p:txBody>
      </p:sp>
      <p:graphicFrame>
        <p:nvGraphicFramePr>
          <p:cNvPr id="215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275049"/>
              </p:ext>
            </p:extLst>
          </p:nvPr>
        </p:nvGraphicFramePr>
        <p:xfrm>
          <a:off x="2111375" y="2481263"/>
          <a:ext cx="134956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Equation" r:id="rId3" imgW="596880" imgH="241200" progId="Equation.DSMT4">
                  <p:embed/>
                </p:oleObj>
              </mc:Choice>
              <mc:Fallback>
                <p:oleObj name="Equation" r:id="rId3" imgW="59688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2481263"/>
                        <a:ext cx="134956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22" name="Picture 18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52" y="3251223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4800600" y="3059509"/>
            <a:ext cx="3400246" cy="2458641"/>
            <a:chOff x="762000" y="3699849"/>
            <a:chExt cx="3400246" cy="2458641"/>
          </a:xfrm>
        </p:grpSpPr>
        <p:pic>
          <p:nvPicPr>
            <p:cNvPr id="21526" name="Picture 22" descr="Image result for parallel line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3699849"/>
              <a:ext cx="3400246" cy="24586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 rot="19726075">
              <a:off x="1690326" y="5674408"/>
              <a:ext cx="848518" cy="4079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 smtClean="0"/>
              <a:t>Perpendicular Line </a:t>
            </a:r>
          </a:p>
        </p:txBody>
      </p:sp>
      <p:graphicFrame>
        <p:nvGraphicFramePr>
          <p:cNvPr id="20483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Box 5"/>
          <p:cNvSpPr txBox="1">
            <a:spLocks noChangeArrowheads="1"/>
          </p:cNvSpPr>
          <p:nvPr/>
        </p:nvSpPr>
        <p:spPr bwMode="auto">
          <a:xfrm>
            <a:off x="400050" y="1453357"/>
            <a:ext cx="8229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2800" dirty="0" smtClean="0">
                <a:latin typeface="+mn-lt"/>
              </a:rPr>
              <a:t>Two lines that intersect at a right angle (90°).</a:t>
            </a:r>
          </a:p>
          <a:p>
            <a:pPr>
              <a:defRPr/>
            </a:pPr>
            <a:r>
              <a:rPr lang="en-US" sz="2800" dirty="0" smtClean="0">
                <a:latin typeface="+mn-lt"/>
              </a:rPr>
              <a:t>Written as </a:t>
            </a:r>
          </a:p>
        </p:txBody>
      </p:sp>
      <p:graphicFrame>
        <p:nvGraphicFramePr>
          <p:cNvPr id="2048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22850"/>
              </p:ext>
            </p:extLst>
          </p:nvPr>
        </p:nvGraphicFramePr>
        <p:xfrm>
          <a:off x="999260" y="2683280"/>
          <a:ext cx="1905000" cy="635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Equation" r:id="rId5" imgW="647640" imgH="215640" progId="Equation.DSMT4">
                  <p:embed/>
                </p:oleObj>
              </mc:Choice>
              <mc:Fallback>
                <p:oleObj name="Equation" r:id="rId5" imgW="64764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260" y="2683280"/>
                        <a:ext cx="1905000" cy="6354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8" name="Picture 28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36949"/>
            <a:ext cx="3200400" cy="279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2" name="Picture 32" descr="Image result for square diagonal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390" y="3017174"/>
            <a:ext cx="2699131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 smtClean="0"/>
              <a:t>Acute Angle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pPr>
              <a:buFont typeface="Wingdings 2" panose="05020102010507070707" pitchFamily="18" charset="2"/>
              <a:buNone/>
            </a:pPr>
            <a:endParaRPr lang="en-US" altLang="en-US" dirty="0" smtClean="0"/>
          </a:p>
        </p:txBody>
      </p:sp>
      <p:pic>
        <p:nvPicPr>
          <p:cNvPr id="27652" name="rg_hi" descr="angle-acu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429000"/>
            <a:ext cx="2209800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TextBox 5"/>
          <p:cNvSpPr txBox="1">
            <a:spLocks noChangeArrowheads="1"/>
          </p:cNvSpPr>
          <p:nvPr/>
        </p:nvSpPr>
        <p:spPr bwMode="auto">
          <a:xfrm>
            <a:off x="457200" y="2057400"/>
            <a:ext cx="8229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2800" dirty="0" smtClean="0">
                <a:latin typeface="+mn-lt"/>
              </a:rPr>
              <a:t>An angle measuring less than 90° but greater than 0°.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/>
              <a:t>Obtuse Angle</a:t>
            </a:r>
          </a:p>
        </p:txBody>
      </p:sp>
      <p:pic>
        <p:nvPicPr>
          <p:cNvPr id="28675" name="rg_hi" descr="obtuse-angl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52800"/>
            <a:ext cx="3048000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457200" y="2138363"/>
            <a:ext cx="8229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2800" dirty="0" smtClean="0">
                <a:latin typeface="+mn-lt"/>
              </a:rPr>
              <a:t>An angle measuring greater than 90° but less than 180°.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dirty="0" smtClean="0"/>
              <a:t>Point </a:t>
            </a:r>
          </a:p>
        </p:txBody>
      </p:sp>
      <p:pic>
        <p:nvPicPr>
          <p:cNvPr id="23555" name="rg_hi" descr="point_(geometry)132821966228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76" y="2781300"/>
            <a:ext cx="15922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rg_hi" descr="example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99929"/>
            <a:ext cx="206533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 Box 10"/>
          <p:cNvSpPr txBox="1">
            <a:spLocks noChangeArrowheads="1"/>
          </p:cNvSpPr>
          <p:nvPr/>
        </p:nvSpPr>
        <p:spPr bwMode="auto">
          <a:xfrm>
            <a:off x="6019800" y="2971799"/>
            <a:ext cx="1828800" cy="2137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Notation: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A</a:t>
            </a:r>
            <a:endParaRPr lang="en-US" altLang="en-US" sz="2400" b="1" dirty="0" smtClean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Say: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Point A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7112" name="TextBox 8"/>
          <p:cNvSpPr txBox="1">
            <a:spLocks noChangeArrowheads="1"/>
          </p:cNvSpPr>
          <p:nvPr/>
        </p:nvSpPr>
        <p:spPr bwMode="auto">
          <a:xfrm>
            <a:off x="381000" y="1743074"/>
            <a:ext cx="8229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2800" dirty="0" smtClean="0">
                <a:latin typeface="+mj-lt"/>
              </a:rPr>
              <a:t>An exact position or location in a given plane.</a:t>
            </a:r>
          </a:p>
          <a:p>
            <a:pPr>
              <a:defRPr/>
            </a:pPr>
            <a:r>
              <a:rPr lang="en-US" sz="2800" dirty="0" smtClean="0">
                <a:latin typeface="+mj-lt"/>
              </a:rPr>
              <a:t>A point has no length, width or height.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1371600"/>
            <a:ext cx="3352800" cy="3276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371600"/>
            <a:ext cx="1676400" cy="16764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3048000"/>
            <a:ext cx="1676400" cy="16002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01618" y="762000"/>
            <a:ext cx="3360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squares are there?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1676400"/>
            <a:ext cx="229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in a 3x3?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3048000"/>
            <a:ext cx="229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in a 4x4?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55885" y="4234934"/>
            <a:ext cx="220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in   </a:t>
            </a:r>
            <a:r>
              <a:rPr lang="en-US" dirty="0" err="1" smtClean="0"/>
              <a:t>nxn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7212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 dirty="0" smtClean="0"/>
              <a:t>Line</a:t>
            </a:r>
            <a:r>
              <a:rPr lang="en-US" altLang="en-US" dirty="0" smtClean="0"/>
              <a:t> </a:t>
            </a:r>
          </a:p>
        </p:txBody>
      </p:sp>
      <p:pic>
        <p:nvPicPr>
          <p:cNvPr id="24579" name="rg_hi" descr="lin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926949"/>
            <a:ext cx="502881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457200" y="1401992"/>
            <a:ext cx="8229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2800" dirty="0" smtClean="0">
                <a:latin typeface="+mn-lt"/>
              </a:rPr>
              <a:t>The set of points between points P and Q in a plane and the infinite number of points that continue beyond the points.  A line has no thickness.</a:t>
            </a:r>
          </a:p>
          <a:p>
            <a:pPr>
              <a:defRPr/>
            </a:pPr>
            <a:endParaRPr lang="en-US" sz="2800" dirty="0" smtClean="0">
              <a:latin typeface="+mn-lt"/>
            </a:endParaRPr>
          </a:p>
          <a:p>
            <a:pPr>
              <a:defRPr/>
            </a:pPr>
            <a:r>
              <a:rPr lang="en-US" sz="2800" dirty="0" smtClean="0">
                <a:latin typeface="+mn-lt"/>
              </a:rPr>
              <a:t>Notation</a:t>
            </a:r>
          </a:p>
        </p:txBody>
      </p:sp>
      <p:graphicFrame>
        <p:nvGraphicFramePr>
          <p:cNvPr id="2458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587519"/>
              </p:ext>
            </p:extLst>
          </p:nvPr>
        </p:nvGraphicFramePr>
        <p:xfrm>
          <a:off x="762000" y="3524250"/>
          <a:ext cx="10064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5" imgW="253780" imgH="203024" progId="Equation.DSMT4">
                  <p:embed/>
                </p:oleObj>
              </mc:Choice>
              <mc:Fallback>
                <p:oleObj name="Equation" r:id="rId5" imgW="253780" imgH="20302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24250"/>
                        <a:ext cx="100647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0" y="3657600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4909" y="5486400"/>
            <a:ext cx="499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there another way to name the same line?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82380" y="374993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82380" y="3242101"/>
            <a:ext cx="373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7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 smtClean="0"/>
              <a:t>Line Segment </a:t>
            </a:r>
          </a:p>
        </p:txBody>
      </p:sp>
      <p:pic>
        <p:nvPicPr>
          <p:cNvPr id="22531" name="rg_hi" descr="example1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2585144"/>
            <a:ext cx="2590800" cy="2163763"/>
          </a:xfrm>
        </p:spPr>
      </p:pic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609600" y="1765756"/>
            <a:ext cx="8229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2800" dirty="0" smtClean="0">
                <a:latin typeface="+mj-lt"/>
              </a:rPr>
              <a:t>A part of a line with two </a:t>
            </a:r>
            <a:r>
              <a:rPr lang="en-US" sz="2800" u="sng" dirty="0" smtClean="0">
                <a:latin typeface="+mj-lt"/>
              </a:rPr>
              <a:t>endpoints</a:t>
            </a:r>
            <a:r>
              <a:rPr lang="en-US" sz="2800" dirty="0" smtClean="0">
                <a:latin typeface="+mj-lt"/>
              </a:rPr>
              <a:t>.</a:t>
            </a:r>
          </a:p>
          <a:p>
            <a:pPr>
              <a:defRPr/>
            </a:pPr>
            <a:endParaRPr lang="en-US" sz="2800" dirty="0" smtClean="0">
              <a:latin typeface="+mj-lt"/>
            </a:endParaRPr>
          </a:p>
          <a:p>
            <a:pPr>
              <a:defRPr/>
            </a:pPr>
            <a:endParaRPr lang="en-US" sz="2800" dirty="0" smtClean="0">
              <a:latin typeface="+mj-lt"/>
            </a:endParaRPr>
          </a:p>
          <a:p>
            <a:pPr>
              <a:defRPr/>
            </a:pPr>
            <a:r>
              <a:rPr lang="en-US" sz="2800" dirty="0" smtClean="0">
                <a:latin typeface="+mj-lt"/>
              </a:rPr>
              <a:t>Notation</a:t>
            </a:r>
          </a:p>
        </p:txBody>
      </p:sp>
      <p:graphicFrame>
        <p:nvGraphicFramePr>
          <p:cNvPr id="225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79387"/>
              </p:ext>
            </p:extLst>
          </p:nvPr>
        </p:nvGraphicFramePr>
        <p:xfrm>
          <a:off x="609600" y="3594795"/>
          <a:ext cx="1563688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5" imgW="253780" imgH="203024" progId="Equation.DSMT4">
                  <p:embed/>
                </p:oleObj>
              </mc:Choice>
              <mc:Fallback>
                <p:oleObj name="Equation" r:id="rId5" imgW="253780" imgH="20302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94795"/>
                        <a:ext cx="1563688" cy="115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2598" y="1081013"/>
            <a:ext cx="7772400" cy="1143000"/>
          </a:xfrm>
        </p:spPr>
        <p:txBody>
          <a:bodyPr/>
          <a:lstStyle/>
          <a:p>
            <a:r>
              <a:rPr lang="en-US" altLang="en-US" sz="6000" dirty="0" smtClean="0"/>
              <a:t>Ray </a:t>
            </a:r>
            <a:r>
              <a:rPr lang="en-US" altLang="en-US" dirty="0" smtClean="0"/>
              <a:t> </a:t>
            </a:r>
          </a:p>
        </p:txBody>
      </p:sp>
      <p:pic>
        <p:nvPicPr>
          <p:cNvPr id="18443" name="Picture 11" descr="Image result for ray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580" y="340119"/>
            <a:ext cx="3958414" cy="2226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4191000"/>
            <a:ext cx="4395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.</a:t>
            </a:r>
            <a:endParaRPr lang="en-US" sz="8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4320" y="3733800"/>
            <a:ext cx="1475360" cy="213378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2286000" y="4495800"/>
            <a:ext cx="3441068" cy="1132507"/>
            <a:chOff x="2273932" y="4506293"/>
            <a:chExt cx="3441068" cy="1132507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2438400" y="4648200"/>
              <a:ext cx="3276600" cy="9906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273932" y="5199195"/>
              <a:ext cx="3465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33800" y="4774168"/>
              <a:ext cx="3722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06730" y="4506293"/>
              <a:ext cx="3481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2806005"/>
            <a:ext cx="474681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part of a line that begins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t a point and continues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orever in one direction.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553200" y="3200400"/>
            <a:ext cx="177003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Notation:</a:t>
            </a:r>
          </a:p>
          <a:p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645449"/>
              </p:ext>
            </p:extLst>
          </p:nvPr>
        </p:nvGraphicFramePr>
        <p:xfrm>
          <a:off x="6965345" y="3602410"/>
          <a:ext cx="945746" cy="796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5" imgW="241200" imgH="203040" progId="Equation.DSMT4">
                  <p:embed/>
                </p:oleObj>
              </mc:Choice>
              <mc:Fallback>
                <p:oleObj name="Equation" r:id="rId5" imgW="241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65345" y="3602410"/>
                        <a:ext cx="945746" cy="796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47700" y="457200"/>
            <a:ext cx="7772400" cy="1143000"/>
          </a:xfrm>
        </p:spPr>
        <p:txBody>
          <a:bodyPr/>
          <a:lstStyle/>
          <a:p>
            <a:r>
              <a:rPr lang="en-US" altLang="en-US" sz="6000" b="1" dirty="0" smtClean="0"/>
              <a:t>Angle</a:t>
            </a:r>
            <a:r>
              <a:rPr lang="en-US" altLang="en-US" dirty="0" smtClean="0"/>
              <a:t>  </a:t>
            </a:r>
          </a:p>
        </p:txBody>
      </p:sp>
      <p:pic>
        <p:nvPicPr>
          <p:cNvPr id="18436" name="il_fi" descr="naming_ang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8" t="10007" r="5365" b="7508"/>
          <a:stretch/>
        </p:blipFill>
        <p:spPr bwMode="auto">
          <a:xfrm>
            <a:off x="4114800" y="2819400"/>
            <a:ext cx="3276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  <p:graphicFrame>
        <p:nvGraphicFramePr>
          <p:cNvPr id="1843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655073"/>
              </p:ext>
            </p:extLst>
          </p:nvPr>
        </p:nvGraphicFramePr>
        <p:xfrm>
          <a:off x="762000" y="2971800"/>
          <a:ext cx="13716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2" name="Equation" r:id="rId4" imgW="457002" imgH="177723" progId="Equation.3">
                  <p:embed/>
                </p:oleObj>
              </mc:Choice>
              <mc:Fallback>
                <p:oleObj name="Equation" r:id="rId4" imgW="457002" imgH="177723" progId="Equation.3">
                  <p:embed/>
                  <p:pic>
                    <p:nvPicPr>
                      <p:cNvPr id="1843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971800"/>
                        <a:ext cx="13716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7065" y="4042064"/>
            <a:ext cx="2321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 3 other ways </a:t>
            </a:r>
          </a:p>
          <a:p>
            <a:r>
              <a:rPr lang="en-US" dirty="0" smtClean="0"/>
              <a:t>to name this angle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73100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figure created by two distinct rays that 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hare a common endpoint, also known as a </a:t>
            </a:r>
            <a:r>
              <a:rPr lang="en-US" sz="2400" b="1" u="sng" dirty="0" smtClean="0"/>
              <a:t>vertex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404067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dirty="0" smtClean="0"/>
              <a:t>Circle</a:t>
            </a:r>
            <a:r>
              <a:rPr lang="en-US" altLang="en-US" dirty="0" smtClean="0"/>
              <a:t>  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53400" cy="4114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kern="1200" dirty="0" smtClean="0"/>
              <a:t>The </a:t>
            </a:r>
            <a:r>
              <a:rPr lang="en-US" sz="2800" kern="1200" dirty="0"/>
              <a:t>set of </a:t>
            </a:r>
            <a:r>
              <a:rPr lang="en-US" sz="2800" kern="1200" dirty="0" smtClean="0"/>
              <a:t>all points equidistant from a </a:t>
            </a:r>
            <a:r>
              <a:rPr lang="en-US" sz="2800" dirty="0" smtClean="0"/>
              <a:t>given point.</a:t>
            </a:r>
            <a:endParaRPr lang="en-US" sz="2800" kern="1200" dirty="0"/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19400"/>
            <a:ext cx="4679436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Triangle</a:t>
            </a:r>
            <a:endParaRPr lang="en-US" sz="4000" b="1" dirty="0"/>
          </a:p>
        </p:txBody>
      </p:sp>
      <p:sp>
        <p:nvSpPr>
          <p:cNvPr id="3" name="Right Triangle 2"/>
          <p:cNvSpPr/>
          <p:nvPr/>
        </p:nvSpPr>
        <p:spPr>
          <a:xfrm rot="20390413">
            <a:off x="1537054" y="1647557"/>
            <a:ext cx="2743200" cy="1447800"/>
          </a:xfrm>
          <a:prstGeom prst="rtTriangl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41060" y="18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9486" y="3551620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63785" y="2443379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80540" y="775795"/>
            <a:ext cx="44919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figure with 3 line segments </a:t>
            </a:r>
          </a:p>
          <a:p>
            <a:r>
              <a:rPr lang="en-US" sz="2400" dirty="0" smtClean="0"/>
              <a:t>as its sides.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4267200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Notation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40966" y="4692038"/>
                <a:ext cx="155427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𝑇𝑅𝑌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966" y="4692038"/>
                <a:ext cx="1554272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9913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622" y="381000"/>
            <a:ext cx="5029200" cy="238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3124200"/>
            <a:ext cx="5724644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400" dirty="0" smtClean="0"/>
              <a:t>Line  					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400" dirty="0" smtClean="0"/>
              <a:t>Line segment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400" dirty="0" smtClean="0"/>
              <a:t>Ray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400" dirty="0" smtClean="0"/>
              <a:t>Angle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590800"/>
            <a:ext cx="4209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 each as many ways as you can: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3258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GraphMaster">
  <a:themeElements>
    <a:clrScheme name="4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Default Design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7261</TotalTime>
  <Words>429</Words>
  <Application>Microsoft Office PowerPoint</Application>
  <PresentationFormat>On-screen Show (4:3)</PresentationFormat>
  <Paragraphs>116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Century Gothic</vt:lpstr>
      <vt:lpstr>Comic Sans MS</vt:lpstr>
      <vt:lpstr>Times New Roman</vt:lpstr>
      <vt:lpstr>Wingdings 2</vt:lpstr>
      <vt:lpstr>iRespondGraphMaster</vt:lpstr>
      <vt:lpstr>Office Theme</vt:lpstr>
      <vt:lpstr>Equation</vt:lpstr>
      <vt:lpstr>MathType 6.0 Equation</vt:lpstr>
      <vt:lpstr>PowerPoint Presentation</vt:lpstr>
      <vt:lpstr>Point </vt:lpstr>
      <vt:lpstr>Line </vt:lpstr>
      <vt:lpstr>Line Segment </vt:lpstr>
      <vt:lpstr>Ray  </vt:lpstr>
      <vt:lpstr>Angle  </vt:lpstr>
      <vt:lpstr>Circle  </vt:lpstr>
      <vt:lpstr>Triangle</vt:lpstr>
      <vt:lpstr>PowerPoint Presentation</vt:lpstr>
      <vt:lpstr>Intersection</vt:lpstr>
      <vt:lpstr>PowerPoint Presentation</vt:lpstr>
      <vt:lpstr>PowerPoint Presentation</vt:lpstr>
      <vt:lpstr>PowerPoint Presentation</vt:lpstr>
      <vt:lpstr>Draw a figure for the following:</vt:lpstr>
      <vt:lpstr>Right Angle </vt:lpstr>
      <vt:lpstr>Parallel Line </vt:lpstr>
      <vt:lpstr>Perpendicular Line </vt:lpstr>
      <vt:lpstr>Acute Angle </vt:lpstr>
      <vt:lpstr>Obtuse Angle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six segments that pass through every dot in the figure without taking your pencil off the paper.</dc:title>
  <dc:creator>Cobb County School District;Emily Freeman;Spencer Bernstein</dc:creator>
  <cp:lastModifiedBy>Cim Keith</cp:lastModifiedBy>
  <cp:revision>295</cp:revision>
  <dcterms:created xsi:type="dcterms:W3CDTF">2006-08-10T21:39:48Z</dcterms:created>
  <dcterms:modified xsi:type="dcterms:W3CDTF">2019-01-03T04:02:06Z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