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32" r:id="rId4"/>
  </p:sldMasterIdLst>
  <p:notesMasterIdLst>
    <p:notesMasterId r:id="rId19"/>
  </p:notesMasterIdLst>
  <p:handoutMasterIdLst>
    <p:handoutMasterId r:id="rId20"/>
  </p:handoutMasterIdLst>
  <p:sldIdLst>
    <p:sldId id="302" r:id="rId5"/>
    <p:sldId id="257" r:id="rId6"/>
    <p:sldId id="294" r:id="rId7"/>
    <p:sldId id="299" r:id="rId8"/>
    <p:sldId id="290" r:id="rId9"/>
    <p:sldId id="276" r:id="rId10"/>
    <p:sldId id="278" r:id="rId11"/>
    <p:sldId id="277" r:id="rId12"/>
    <p:sldId id="279" r:id="rId13"/>
    <p:sldId id="292" r:id="rId14"/>
    <p:sldId id="301" r:id="rId15"/>
    <p:sldId id="296" r:id="rId16"/>
    <p:sldId id="300" r:id="rId17"/>
    <p:sldId id="295" r:id="rId18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>
      <p:cViewPr varScale="1">
        <p:scale>
          <a:sx n="65" d="100"/>
          <a:sy n="65" d="100"/>
        </p:scale>
        <p:origin x="1312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1589C-C3DE-4A88-94E6-67392FAF1FD4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8C5FF-C4BB-4965-82B6-DEE79C4091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02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EE6FAC-3FF4-4E9E-B69D-744672DF4328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0388"/>
            <a:ext cx="5486400" cy="4138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39B299-70BB-4729-8560-A16A851A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3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3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3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953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399"/>
            <a:ext cx="8305800" cy="4525965"/>
          </a:xfrm>
        </p:spPr>
        <p:txBody>
          <a:bodyPr/>
          <a:lstStyle>
            <a:lvl1pPr marL="1730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  <a:defRPr sz="2400" b="0"/>
            </a:lvl1pPr>
            <a:lvl2pPr marL="684213" indent="-22701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2000"/>
            </a:lvl2pPr>
            <a:lvl3pPr marL="10874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800"/>
            </a:lvl3pPr>
            <a:lvl4pPr marL="1541463" indent="-169863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600"/>
            </a:lvl4pPr>
            <a:lvl5pPr marL="2001838" indent="-173038">
              <a:lnSpc>
                <a:spcPts val="2600"/>
              </a:lnSpc>
              <a:buClr>
                <a:schemeClr val="accent3">
                  <a:lumMod val="50000"/>
                </a:schemeClr>
              </a:buCl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81000" y="669600"/>
            <a:ext cx="8251200" cy="457200"/>
          </a:xfrm>
        </p:spPr>
        <p:txBody>
          <a:bodyPr>
            <a:normAutofit/>
          </a:bodyPr>
          <a:lstStyle>
            <a:lvl1pPr>
              <a:buFontTx/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6653837"/>
            <a:ext cx="2895600" cy="365125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63807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 sz="1200" b="1">
                <a:solidFill>
                  <a:schemeClr val="tx2"/>
                </a:solidFill>
                <a:latin typeface="Segoe UI" pitchFamily="34" charset="0"/>
                <a:cs typeface="Segoe UI" pitchFamily="34" charset="0"/>
              </a:defRPr>
            </a:lvl1pPr>
          </a:lstStyle>
          <a:p>
            <a:fld id="{81582BD6-FC20-4557-852B-8433F8572D3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52400" y="152400"/>
            <a:ext cx="8229600" cy="639763"/>
          </a:xfrm>
        </p:spPr>
        <p:txBody>
          <a:bodyPr/>
          <a:lstStyle>
            <a:lvl1pPr>
              <a:buClr>
                <a:schemeClr val="accent3">
                  <a:lumMod val="50000"/>
                </a:schemeClr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6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F0B8CB10-7126-4F4C-BA19-6992F19ABBDB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15E01C6-5485-4341-BA80-35B87EA3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915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B8CB10-7126-4F4C-BA19-6992F19ABBDB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2F549AC-108C-470F-A6D8-A541649B94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359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4E7ED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0B8CB10-7126-4F4C-BA19-6992F19ABBDB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4E7ED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4E7ED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C7E5D9D-EB73-4DC8-B66F-583E09F32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847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B8CB10-7126-4F4C-BA19-6992F19ABBDB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B023B2E-D283-4A37-B711-4611C187A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551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B8CB10-7126-4F4C-BA19-6992F19ABBDB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3B30A34-F129-4471-9299-0D440271D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226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B8CB10-7126-4F4C-BA19-6992F19ABBDB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6DAD197-3AF4-4838-BE1E-8B30652DB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454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B8CB10-7126-4F4C-BA19-6992F19ABBDB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517C6E4-FF84-4B83-A967-8621DF1E33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37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6" name="Straight Connector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B8CB10-7126-4F4C-BA19-6992F19ABBDB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5D1E95E-F7BB-4A54-B427-159D51E6C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729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Times New Roman" pitchFamily="18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4E7ED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0B8CB10-7126-4F4C-BA19-6992F19ABBDB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4E7ED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F4E7ED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5AFFF0A-1FAA-428D-BD52-BB083439E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25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B8CB10-7126-4F4C-BA19-6992F19ABBDB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5E8AAB56-442A-414F-B468-68DA5DA08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55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14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0B8CB10-7126-4F4C-BA19-6992F19ABBDB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9248D83-A6E2-4089-A3B1-4FFBFF0EF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931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370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953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377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59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1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9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59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6761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7705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122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33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97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6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77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61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074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F10B8B8-05A9-4601-9F10-51439AB49DA1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2473FC7-476F-444F-86E4-9F301CD32F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31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B13F9A"/>
                </a:solidFill>
                <a:latin typeface="Tw Cen MT"/>
              </a:defRPr>
            </a:lvl1pPr>
          </a:lstStyle>
          <a:p>
            <a:pPr>
              <a:defRPr/>
            </a:pPr>
            <a:fld id="{F0B8CB10-7126-4F4C-BA19-6992F19ABBDB}" type="datetimeFigureOut">
              <a:rPr lang="en-US"/>
              <a:pPr>
                <a:defRPr/>
              </a:pPr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B13F9A"/>
                </a:solidFill>
                <a:latin typeface="Tw Cen M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B13F9A"/>
                </a:solidFill>
                <a:latin typeface="Tw Cen MT"/>
              </a:defRPr>
            </a:lvl1pPr>
          </a:lstStyle>
          <a:p>
            <a:pPr>
              <a:defRPr/>
            </a:pPr>
            <a:fld id="{DBA83C9B-C936-4EC3-B411-0F52A4ADD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7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128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57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759A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000000"/>
                </a:solidFill>
              </a:rPr>
              <a:t>iRespond Question Master</a:t>
            </a: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3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4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4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46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30.png"/><Relationship Id="rId7" Type="http://schemas.openxmlformats.org/officeDocument/2006/relationships/image" Target="../media/image20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38.png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12.png"/><Relationship Id="rId4" Type="http://schemas.openxmlformats.org/officeDocument/2006/relationships/image" Target="../media/image7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Simplifying Radicals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494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8458200" cy="46482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</a:rPr>
              <a:t>Rationalize the Denominator</a:t>
            </a:r>
            <a:br>
              <a:rPr lang="en-US" sz="6000" dirty="0" smtClean="0">
                <a:solidFill>
                  <a:srgbClr val="0070C0"/>
                </a:solidFill>
              </a:rPr>
            </a:br>
            <a:r>
              <a:rPr lang="en-US" sz="4400" b="0" dirty="0" smtClean="0">
                <a:solidFill>
                  <a:srgbClr val="0070C0"/>
                </a:solidFill>
              </a:rPr>
              <a:t>(Eliminate square root on the bottom)</a:t>
            </a:r>
            <a:r>
              <a:rPr lang="en-US" sz="4400" b="0" dirty="0">
                <a:solidFill>
                  <a:srgbClr val="0070C0"/>
                </a:solidFill>
              </a:rPr>
              <a:t/>
            </a:r>
            <a:br>
              <a:rPr lang="en-US" sz="4400" b="0" dirty="0">
                <a:solidFill>
                  <a:srgbClr val="0070C0"/>
                </a:solidFill>
              </a:rPr>
            </a:br>
            <a:endParaRPr lang="en-US" sz="4400" b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6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927832"/>
              </p:ext>
            </p:extLst>
          </p:nvPr>
        </p:nvGraphicFramePr>
        <p:xfrm>
          <a:off x="1002737" y="1267388"/>
          <a:ext cx="2070100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8" name="Equation" r:id="rId3" imgW="609480" imgH="228600" progId="Equation.DSMT4">
                  <p:embed/>
                </p:oleObj>
              </mc:Choice>
              <mc:Fallback>
                <p:oleObj name="Equation" r:id="rId3" imgW="609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2737" y="1267388"/>
                        <a:ext cx="2070100" cy="776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032064"/>
              </p:ext>
            </p:extLst>
          </p:nvPr>
        </p:nvGraphicFramePr>
        <p:xfrm>
          <a:off x="969963" y="2438400"/>
          <a:ext cx="263207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99" name="Equation" r:id="rId5" imgW="774360" imgH="228600" progId="Equation.DSMT4">
                  <p:embed/>
                </p:oleObj>
              </mc:Choice>
              <mc:Fallback>
                <p:oleObj name="Equation" r:id="rId5" imgW="774360" imgH="2286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69963" y="2438400"/>
                        <a:ext cx="2632075" cy="776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698573"/>
              </p:ext>
            </p:extLst>
          </p:nvPr>
        </p:nvGraphicFramePr>
        <p:xfrm>
          <a:off x="995363" y="3602038"/>
          <a:ext cx="2500312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0" name="Equation" r:id="rId7" imgW="736560" imgH="215640" progId="Equation.DSMT4">
                  <p:embed/>
                </p:oleObj>
              </mc:Choice>
              <mc:Fallback>
                <p:oleObj name="Equation" r:id="rId7" imgW="736560" imgH="21564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5363" y="3602038"/>
                        <a:ext cx="2500312" cy="73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468131"/>
              </p:ext>
            </p:extLst>
          </p:nvPr>
        </p:nvGraphicFramePr>
        <p:xfrm>
          <a:off x="928688" y="4692650"/>
          <a:ext cx="2632075" cy="77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1" name="Equation" r:id="rId9" imgW="774360" imgH="228600" progId="Equation.DSMT4">
                  <p:embed/>
                </p:oleObj>
              </mc:Choice>
              <mc:Fallback>
                <p:oleObj name="Equation" r:id="rId9" imgW="774360" imgH="22860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28688" y="4692650"/>
                        <a:ext cx="2632075" cy="776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806978"/>
              </p:ext>
            </p:extLst>
          </p:nvPr>
        </p:nvGraphicFramePr>
        <p:xfrm>
          <a:off x="3238500" y="1299369"/>
          <a:ext cx="5143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2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238500" y="1299369"/>
                        <a:ext cx="51435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483720"/>
              </p:ext>
            </p:extLst>
          </p:nvPr>
        </p:nvGraphicFramePr>
        <p:xfrm>
          <a:off x="3500438" y="2387600"/>
          <a:ext cx="914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3" name="Equation" r:id="rId13" imgW="203040" imgH="177480" progId="Equation.DSMT4">
                  <p:embed/>
                </p:oleObj>
              </mc:Choice>
              <mc:Fallback>
                <p:oleObj name="Equation" r:id="rId13" imgW="20304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500438" y="2387600"/>
                        <a:ext cx="9144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7498759"/>
              </p:ext>
            </p:extLst>
          </p:nvPr>
        </p:nvGraphicFramePr>
        <p:xfrm>
          <a:off x="3544888" y="3638550"/>
          <a:ext cx="8001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Equation" r:id="rId15" imgW="177480" imgH="164880" progId="Equation.DSMT4">
                  <p:embed/>
                </p:oleObj>
              </mc:Choice>
              <mc:Fallback>
                <p:oleObj name="Equation" r:id="rId15" imgW="17748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544888" y="3638550"/>
                        <a:ext cx="800100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15264"/>
              </p:ext>
            </p:extLst>
          </p:nvPr>
        </p:nvGraphicFramePr>
        <p:xfrm>
          <a:off x="3530294" y="4783214"/>
          <a:ext cx="9144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5" name="Equation" r:id="rId17" imgW="203040" imgH="177480" progId="Equation.DSMT4">
                  <p:embed/>
                </p:oleObj>
              </mc:Choice>
              <mc:Fallback>
                <p:oleObj name="Equation" r:id="rId17" imgW="20304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3530294" y="4783214"/>
                        <a:ext cx="914400" cy="80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63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762000" y="2362200"/>
                <a:ext cx="1828800" cy="15047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400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362200"/>
                <a:ext cx="1828800" cy="15047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835699"/>
              </p:ext>
            </p:extLst>
          </p:nvPr>
        </p:nvGraphicFramePr>
        <p:xfrm>
          <a:off x="1643524" y="2362200"/>
          <a:ext cx="1555750" cy="155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" name="Equation" r:id="rId4" imgW="457200" imgH="457200" progId="Equation.DSMT4">
                  <p:embed/>
                </p:oleObj>
              </mc:Choice>
              <mc:Fallback>
                <p:oleObj name="Equation" r:id="rId4" imgW="457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43524" y="2362200"/>
                        <a:ext cx="1555750" cy="155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7632797"/>
              </p:ext>
            </p:extLst>
          </p:nvPr>
        </p:nvGraphicFramePr>
        <p:xfrm>
          <a:off x="3348284" y="2349910"/>
          <a:ext cx="1143000" cy="1494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3" name="Equation" r:id="rId6" imgW="330120" imgH="431640" progId="Equation.DSMT4">
                  <p:embed/>
                </p:oleObj>
              </mc:Choice>
              <mc:Fallback>
                <p:oleObj name="Equation" r:id="rId6" imgW="3301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348284" y="2349910"/>
                        <a:ext cx="1143000" cy="1494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72451" y="1295400"/>
            <a:ext cx="31780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Multiply by 1     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0682838"/>
              </p:ext>
            </p:extLst>
          </p:nvPr>
        </p:nvGraphicFramePr>
        <p:xfrm>
          <a:off x="5638800" y="919449"/>
          <a:ext cx="1336675" cy="133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Equation" r:id="rId8" imgW="457200" imgH="457200" progId="Equation.DSMT4">
                  <p:embed/>
                </p:oleObj>
              </mc:Choice>
              <mc:Fallback>
                <p:oleObj name="Equation" r:id="rId8" imgW="4572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38800" y="919449"/>
                        <a:ext cx="1336675" cy="1336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Arrow 11"/>
          <p:cNvSpPr/>
          <p:nvPr/>
        </p:nvSpPr>
        <p:spPr>
          <a:xfrm>
            <a:off x="4825913" y="1242279"/>
            <a:ext cx="518754" cy="69101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600" y="513499"/>
            <a:ext cx="7933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To Simplify (known as “rationalize the denominator”)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57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138084" y="4218416"/>
                <a:ext cx="3657600" cy="16746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ad>
                            <m:radPr>
                              <m:degHide m:val="on"/>
                              <m:ctrlP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8084" y="4218416"/>
                <a:ext cx="3657600" cy="16746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143000" y="533400"/>
                <a:ext cx="3657600" cy="14864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533400"/>
                <a:ext cx="3657600" cy="14864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155290" y="2368438"/>
                <a:ext cx="3657600" cy="15493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4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4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4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290" y="2368438"/>
                <a:ext cx="3657600" cy="15493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414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48000" y="714665"/>
                <a:ext cx="5791200" cy="2526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en-US" sz="3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  <m:r>
                        <a:rPr lang="en-US" sz="3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3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3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sz="3600" b="1" i="1" dirty="0" smtClean="0">
                  <a:solidFill>
                    <a:srgbClr val="0070C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  <m:rad>
                            <m:radPr>
                              <m:degHide m:val="on"/>
                              <m:ctrlPr>
                                <a:rPr lang="en-US" sz="3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600" b="1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en-US" sz="3600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714665"/>
                <a:ext cx="5791200" cy="25268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val 14"/>
          <p:cNvSpPr/>
          <p:nvPr/>
        </p:nvSpPr>
        <p:spPr>
          <a:xfrm>
            <a:off x="6096000" y="3124200"/>
            <a:ext cx="1600200" cy="179560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4612290"/>
              </p:ext>
            </p:extLst>
          </p:nvPr>
        </p:nvGraphicFramePr>
        <p:xfrm>
          <a:off x="5303838" y="3452813"/>
          <a:ext cx="2138362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name="Equation" r:id="rId4" imgW="545760" imgH="215640" progId="Equation.DSMT4">
                  <p:embed/>
                </p:oleObj>
              </mc:Choice>
              <mc:Fallback>
                <p:oleObj name="Equation" r:id="rId4" imgW="5457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03838" y="3452813"/>
                        <a:ext cx="2138362" cy="846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79109"/>
              </p:ext>
            </p:extLst>
          </p:nvPr>
        </p:nvGraphicFramePr>
        <p:xfrm>
          <a:off x="2138515" y="600694"/>
          <a:ext cx="1600200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name="Equation" r:id="rId6" imgW="520560" imgH="419040" progId="Equation.DSMT4">
                  <p:embed/>
                </p:oleObj>
              </mc:Choice>
              <mc:Fallback>
                <p:oleObj name="Equation" r:id="rId6" imgW="5205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138515" y="600694"/>
                        <a:ext cx="1600200" cy="1287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7498" y="714665"/>
            <a:ext cx="1366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Solve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937908"/>
              </p:ext>
            </p:extLst>
          </p:nvPr>
        </p:nvGraphicFramePr>
        <p:xfrm>
          <a:off x="1953578" y="2068020"/>
          <a:ext cx="1780222" cy="738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Equation" r:id="rId8" imgW="520560" imgH="215640" progId="Equation.DSMT4">
                  <p:embed/>
                </p:oleObj>
              </mc:Choice>
              <mc:Fallback>
                <p:oleObj name="Equation" r:id="rId8" imgW="5205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53578" y="2068020"/>
                        <a:ext cx="1780222" cy="7381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058474"/>
              </p:ext>
            </p:extLst>
          </p:nvPr>
        </p:nvGraphicFramePr>
        <p:xfrm>
          <a:off x="2617741" y="2976715"/>
          <a:ext cx="1458698" cy="1234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name="Equation" r:id="rId10" imgW="495000" imgH="419040" progId="Equation.DSMT4">
                  <p:embed/>
                </p:oleObj>
              </mc:Choice>
              <mc:Fallback>
                <p:oleObj name="Equation" r:id="rId10" imgW="4950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17741" y="2976715"/>
                        <a:ext cx="1458698" cy="12342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V="1">
            <a:off x="4187877" y="1824412"/>
            <a:ext cx="685800" cy="1769444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67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457200" y="533400"/>
            <a:ext cx="8305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endParaRPr lang="en-US" sz="3600" b="1" dirty="0">
              <a:solidFill>
                <a:prstClr val="black"/>
              </a:solidFill>
            </a:endParaRPr>
          </a:p>
          <a:p>
            <a:pPr>
              <a:spcBef>
                <a:spcPct val="50000"/>
              </a:spcBef>
              <a:defRPr/>
            </a:pPr>
            <a:r>
              <a:rPr lang="en-US" sz="3600" b="1" u="sng" dirty="0">
                <a:solidFill>
                  <a:prstClr val="black"/>
                </a:solidFill>
              </a:rPr>
              <a:t>Simplify</a:t>
            </a:r>
            <a:r>
              <a:rPr lang="en-US" sz="3600" b="1" u="sng" dirty="0" smtClean="0">
                <a:solidFill>
                  <a:prstClr val="black"/>
                </a:solidFill>
              </a:rPr>
              <a:t>:</a:t>
            </a:r>
            <a:endParaRPr lang="en-US" sz="3600" b="1" u="sng" dirty="0">
              <a:solidFill>
                <a:prstClr val="black"/>
              </a:solidFill>
            </a:endParaRPr>
          </a:p>
          <a:p>
            <a:pPr marL="742950" indent="-742950">
              <a:spcBef>
                <a:spcPct val="50000"/>
              </a:spcBef>
              <a:buFontTx/>
              <a:buAutoNum type="alphaLcParenR"/>
              <a:defRPr/>
            </a:pPr>
            <a:r>
              <a:rPr lang="en-US" sz="3600" b="1" dirty="0">
                <a:solidFill>
                  <a:prstClr val="black"/>
                </a:solidFill>
              </a:rPr>
              <a:t>                          b</a:t>
            </a:r>
            <a:r>
              <a:rPr lang="en-US" sz="3600" b="1" dirty="0" smtClean="0">
                <a:solidFill>
                  <a:prstClr val="black"/>
                </a:solidFill>
              </a:rPr>
              <a:t>)</a:t>
            </a:r>
            <a:endParaRPr lang="en-US" sz="3600" b="1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86172" y="2195252"/>
                <a:ext cx="1571328" cy="10320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rad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6172" y="2195252"/>
                <a:ext cx="1571328" cy="10320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257800" y="2139505"/>
                <a:ext cx="1997726" cy="10320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rad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139505"/>
                <a:ext cx="1997726" cy="103201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49857" y="4038600"/>
                <a:ext cx="2201180" cy="6798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4000" b="0" dirty="0" smtClean="0"/>
                  <a:t>d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)    </m:t>
                    </m:r>
                    <m:rad>
                      <m:radPr>
                        <m:degHide m:val="on"/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225</m:t>
                        </m:r>
                      </m:e>
                    </m:rad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857" y="4038600"/>
                <a:ext cx="2201180" cy="679801"/>
              </a:xfrm>
              <a:prstGeom prst="rect">
                <a:avLst/>
              </a:prstGeom>
              <a:blipFill>
                <a:blip r:embed="rId4"/>
                <a:stretch>
                  <a:fillRect l="-14127" t="-14414" b="-441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85800" y="4110386"/>
                <a:ext cx="2362200" cy="74764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4400" b="0" dirty="0" smtClean="0"/>
                  <a:t>c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)  </m:t>
                    </m:r>
                    <m:rad>
                      <m:radPr>
                        <m:degHide m:val="on"/>
                        <m:ctrlPr>
                          <a:rPr lang="en-US" sz="4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121</m:t>
                        </m:r>
                      </m:e>
                    </m:rad>
                  </m:oMath>
                </a14:m>
                <a:endParaRPr lang="en-US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110386"/>
                <a:ext cx="2362200" cy="747641"/>
              </a:xfrm>
              <a:prstGeom prst="rect">
                <a:avLst/>
              </a:prstGeom>
              <a:blipFill>
                <a:blip r:embed="rId5"/>
                <a:stretch>
                  <a:fillRect l="-14470" t="-14634" b="-430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467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-2  Simplifying Radicals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7400"/>
            <a:ext cx="3124200" cy="3124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47461"/>
            <a:ext cx="3522175" cy="31341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105400" y="5410200"/>
                <a:ext cx="2740815" cy="7429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sz="4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4400" dirty="0" smtClean="0"/>
                  <a:t> = 2</a:t>
                </a:r>
                <a:endParaRPr lang="en-US" sz="4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5410200"/>
                <a:ext cx="2740815" cy="742960"/>
              </a:xfrm>
              <a:prstGeom prst="rect">
                <a:avLst/>
              </a:prstGeom>
              <a:blipFill rotWithShape="0">
                <a:blip r:embed="rId4"/>
                <a:stretch>
                  <a:fillRect t="-14876" r="-11359" b="-44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302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Memorize “Perfect Squares”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2837897"/>
                  </p:ext>
                </p:extLst>
              </p:nvPr>
            </p:nvGraphicFramePr>
            <p:xfrm>
              <a:off x="838200" y="1600200"/>
              <a:ext cx="7162800" cy="38100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90700">
                      <a:extLst>
                        <a:ext uri="{9D8B030D-6E8A-4147-A177-3AD203B41FA5}">
                          <a16:colId xmlns:a16="http://schemas.microsoft.com/office/drawing/2014/main" val="2077948223"/>
                        </a:ext>
                      </a:extLst>
                    </a:gridCol>
                    <a:gridCol w="1790700">
                      <a:extLst>
                        <a:ext uri="{9D8B030D-6E8A-4147-A177-3AD203B41FA5}">
                          <a16:colId xmlns:a16="http://schemas.microsoft.com/office/drawing/2014/main" val="569977784"/>
                        </a:ext>
                      </a:extLst>
                    </a:gridCol>
                    <a:gridCol w="1790700">
                      <a:extLst>
                        <a:ext uri="{9D8B030D-6E8A-4147-A177-3AD203B41FA5}">
                          <a16:colId xmlns:a16="http://schemas.microsoft.com/office/drawing/2014/main" val="1168898673"/>
                        </a:ext>
                      </a:extLst>
                    </a:gridCol>
                    <a:gridCol w="1790700">
                      <a:extLst>
                        <a:ext uri="{9D8B030D-6E8A-4147-A177-3AD203B41FA5}">
                          <a16:colId xmlns:a16="http://schemas.microsoft.com/office/drawing/2014/main" val="3241797236"/>
                        </a:ext>
                      </a:extLst>
                    </a:gridCol>
                  </a:tblGrid>
                  <a:tr h="477463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20937623"/>
                      </a:ext>
                    </a:extLst>
                  </a:tr>
                  <a:tr h="4760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08009652"/>
                      </a:ext>
                    </a:extLst>
                  </a:tr>
                  <a:tr h="4760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34104410"/>
                      </a:ext>
                    </a:extLst>
                  </a:tr>
                  <a:tr h="4760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31601756"/>
                      </a:ext>
                    </a:extLst>
                  </a:tr>
                  <a:tr h="4760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30280574"/>
                      </a:ext>
                    </a:extLst>
                  </a:tr>
                  <a:tr h="4760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54152871"/>
                      </a:ext>
                    </a:extLst>
                  </a:tr>
                  <a:tr h="4760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09541467"/>
                      </a:ext>
                    </a:extLst>
                  </a:tr>
                  <a:tr h="4760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6077557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2837897"/>
                  </p:ext>
                </p:extLst>
              </p:nvPr>
            </p:nvGraphicFramePr>
            <p:xfrm>
              <a:off x="838200" y="1600200"/>
              <a:ext cx="7162800" cy="381000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90700">
                      <a:extLst>
                        <a:ext uri="{9D8B030D-6E8A-4147-A177-3AD203B41FA5}">
                          <a16:colId xmlns:a16="http://schemas.microsoft.com/office/drawing/2014/main" val="2077948223"/>
                        </a:ext>
                      </a:extLst>
                    </a:gridCol>
                    <a:gridCol w="1790700">
                      <a:extLst>
                        <a:ext uri="{9D8B030D-6E8A-4147-A177-3AD203B41FA5}">
                          <a16:colId xmlns:a16="http://schemas.microsoft.com/office/drawing/2014/main" val="569977784"/>
                        </a:ext>
                      </a:extLst>
                    </a:gridCol>
                    <a:gridCol w="1790700">
                      <a:extLst>
                        <a:ext uri="{9D8B030D-6E8A-4147-A177-3AD203B41FA5}">
                          <a16:colId xmlns:a16="http://schemas.microsoft.com/office/drawing/2014/main" val="1168898673"/>
                        </a:ext>
                      </a:extLst>
                    </a:gridCol>
                    <a:gridCol w="1790700">
                      <a:extLst>
                        <a:ext uri="{9D8B030D-6E8A-4147-A177-3AD203B41FA5}">
                          <a16:colId xmlns:a16="http://schemas.microsoft.com/office/drawing/2014/main" val="3241797236"/>
                        </a:ext>
                      </a:extLst>
                    </a:gridCol>
                  </a:tblGrid>
                  <a:tr h="47746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40" t="-1282" r="-301361" b="-7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340" t="-1282" r="-201361" b="-7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340" t="-1282" r="-101361" b="-7102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0340" t="-1282" r="-1361" b="-7102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020937623"/>
                      </a:ext>
                    </a:extLst>
                  </a:tr>
                  <a:tr h="4760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9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08009652"/>
                      </a:ext>
                    </a:extLst>
                  </a:tr>
                  <a:tr h="4760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10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34104410"/>
                      </a:ext>
                    </a:extLst>
                  </a:tr>
                  <a:tr h="4760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31601756"/>
                      </a:ext>
                    </a:extLst>
                  </a:tr>
                  <a:tr h="4760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30280574"/>
                      </a:ext>
                    </a:extLst>
                  </a:tr>
                  <a:tr h="4760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854152871"/>
                      </a:ext>
                    </a:extLst>
                  </a:tr>
                  <a:tr h="4760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09541467"/>
                      </a:ext>
                    </a:extLst>
                  </a:tr>
                  <a:tr h="4760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 smtClean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6077557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92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 Radicals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66800" y="1868557"/>
                <a:ext cx="1571328" cy="10320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60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e>
                      </m:rad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868557"/>
                <a:ext cx="1571328" cy="103201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81600" y="1910450"/>
                <a:ext cx="1784527" cy="10102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6000" dirty="0" smtClean="0"/>
                  <a:t>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60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18</m:t>
                        </m:r>
                      </m:e>
                    </m:rad>
                  </m:oMath>
                </a14:m>
                <a:endParaRPr lang="en-US" sz="6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910450"/>
                <a:ext cx="1784527" cy="1010213"/>
              </a:xfrm>
              <a:prstGeom prst="rect">
                <a:avLst/>
              </a:prstGeom>
              <a:blipFill>
                <a:blip r:embed="rId3"/>
                <a:stretch>
                  <a:fillRect l="-25597" t="-14458" b="-445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63487" y="3064536"/>
                <a:ext cx="1571328" cy="1050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en-US" sz="60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</m:oMath>
                  </m:oMathPara>
                </a14:m>
                <a:endParaRPr lang="en-US" sz="60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3487" y="3064536"/>
                <a:ext cx="1571328" cy="10508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81600" y="3172106"/>
                <a:ext cx="1997726" cy="103201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15</m:t>
                      </m:r>
                      <m:rad>
                        <m:radPr>
                          <m:degHide m:val="on"/>
                          <m:ctrlPr>
                            <a:rPr lang="en-US" sz="6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60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US" sz="6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172106"/>
                <a:ext cx="1997726" cy="10320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1155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458200" cy="59436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0070C0"/>
                </a:solidFill>
              </a:rPr>
              <a:t>To Multiply Radicals</a:t>
            </a:r>
            <a:r>
              <a:rPr lang="en-US" sz="6000" dirty="0">
                <a:solidFill>
                  <a:srgbClr val="0070C0"/>
                </a:solidFill>
              </a:rPr>
              <a:t/>
            </a:r>
            <a:br>
              <a:rPr lang="en-US" sz="6000" dirty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Outside times outside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Radicand times Radicand </a:t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dirty="0" err="1" smtClean="0">
                <a:solidFill>
                  <a:schemeClr val="bg1"/>
                </a:solidFill>
              </a:rPr>
              <a:t>ie</a:t>
            </a:r>
            <a:r>
              <a:rPr lang="en-US" sz="3600" dirty="0" smtClean="0">
                <a:solidFill>
                  <a:schemeClr val="bg1"/>
                </a:solidFill>
              </a:rPr>
              <a:t>. Inside times inside)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38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09800" y="1295400"/>
                <a:ext cx="4495077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5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  <m:r>
                        <a:rPr lang="en-US" sz="5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sz="5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5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5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21</m:t>
                          </m:r>
                        </m:e>
                      </m:rad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295400"/>
                <a:ext cx="4495077" cy="9287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981200" y="3200400"/>
                <a:ext cx="5363007" cy="8255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rad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</m:t>
                      </m:r>
                      <m:rad>
                        <m:radPr>
                          <m:degHide m:val="on"/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US" sz="4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  <m:rad>
                        <m:radPr>
                          <m:degHide m:val="on"/>
                          <m:ctrlPr>
                            <a:rPr lang="en-U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33</m:t>
                          </m:r>
                        </m:e>
                      </m:rad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1200" y="3200400"/>
                <a:ext cx="5363007" cy="82554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240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975700"/>
              </p:ext>
            </p:extLst>
          </p:nvPr>
        </p:nvGraphicFramePr>
        <p:xfrm>
          <a:off x="1481138" y="815975"/>
          <a:ext cx="5108575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4" name="Equation" r:id="rId3" imgW="749160" imgH="241200" progId="Equation.DSMT4">
                  <p:embed/>
                </p:oleObj>
              </mc:Choice>
              <mc:Fallback>
                <p:oleObj name="Equation" r:id="rId3" imgW="7491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81138" y="815975"/>
                        <a:ext cx="5108575" cy="164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1298641"/>
              </p:ext>
            </p:extLst>
          </p:nvPr>
        </p:nvGraphicFramePr>
        <p:xfrm>
          <a:off x="2236788" y="2557463"/>
          <a:ext cx="2708275" cy="151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5" name="Equation" r:id="rId5" imgW="431640" imgH="241200" progId="Equation.DSMT4">
                  <p:embed/>
                </p:oleObj>
              </mc:Choice>
              <mc:Fallback>
                <p:oleObj name="Equation" r:id="rId5" imgW="4316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6788" y="2557463"/>
                        <a:ext cx="2708275" cy="151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24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658459"/>
              </p:ext>
            </p:extLst>
          </p:nvPr>
        </p:nvGraphicFramePr>
        <p:xfrm>
          <a:off x="1066800" y="420728"/>
          <a:ext cx="5943600" cy="1371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3" name="Equation" r:id="rId3" imgW="990360" imgH="228600" progId="Equation.DSMT4">
                  <p:embed/>
                </p:oleObj>
              </mc:Choice>
              <mc:Fallback>
                <p:oleObj name="Equation" r:id="rId3" imgW="9903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420728"/>
                        <a:ext cx="5943600" cy="13713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482423"/>
              </p:ext>
            </p:extLst>
          </p:nvPr>
        </p:nvGraphicFramePr>
        <p:xfrm>
          <a:off x="2159061" y="2001852"/>
          <a:ext cx="5972216" cy="1378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4" name="Equation" r:id="rId5" imgW="990360" imgH="228600" progId="Equation.DSMT4">
                  <p:embed/>
                </p:oleObj>
              </mc:Choice>
              <mc:Fallback>
                <p:oleObj name="Equation" r:id="rId5" imgW="990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61" y="2001852"/>
                        <a:ext cx="5972216" cy="13785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507562"/>
              </p:ext>
            </p:extLst>
          </p:nvPr>
        </p:nvGraphicFramePr>
        <p:xfrm>
          <a:off x="2159061" y="3472521"/>
          <a:ext cx="3076535" cy="13493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5" name="Equation" r:id="rId7" imgW="520560" imgH="228600" progId="Equation.DSMT4">
                  <p:embed/>
                </p:oleObj>
              </mc:Choice>
              <mc:Fallback>
                <p:oleObj name="Equation" r:id="rId7" imgW="520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61" y="3472521"/>
                        <a:ext cx="3076535" cy="13493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213789"/>
              </p:ext>
            </p:extLst>
          </p:nvPr>
        </p:nvGraphicFramePr>
        <p:xfrm>
          <a:off x="2159061" y="5006071"/>
          <a:ext cx="20558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6" name="Equation" r:id="rId9" imgW="342720" imgH="164880" progId="Equation.DSMT4">
                  <p:embed/>
                </p:oleObj>
              </mc:Choice>
              <mc:Fallback>
                <p:oleObj name="Equation" r:id="rId9" imgW="342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61" y="5006071"/>
                        <a:ext cx="2055812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534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ig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64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30" baseType="lpstr">
      <vt:lpstr>Arial</vt:lpstr>
      <vt:lpstr>Calibri</vt:lpstr>
      <vt:lpstr>Cambria Math</vt:lpstr>
      <vt:lpstr>Century Gothic</vt:lpstr>
      <vt:lpstr>Segoe UI</vt:lpstr>
      <vt:lpstr>Times New Roman</vt:lpstr>
      <vt:lpstr>Tw Cen MT</vt:lpstr>
      <vt:lpstr>Verdana</vt:lpstr>
      <vt:lpstr>Wingdings</vt:lpstr>
      <vt:lpstr>Wingdings 2</vt:lpstr>
      <vt:lpstr>Wingdings 3</vt:lpstr>
      <vt:lpstr>iRespondGraphMaster</vt:lpstr>
      <vt:lpstr>Concourse</vt:lpstr>
      <vt:lpstr>Origin</vt:lpstr>
      <vt:lpstr>iRespondQuestionMaster</vt:lpstr>
      <vt:lpstr>Equation</vt:lpstr>
      <vt:lpstr>Simplifying Radicals</vt:lpstr>
      <vt:lpstr>PowerPoint Presentation</vt:lpstr>
      <vt:lpstr>4-2  Simplifying Radicals</vt:lpstr>
      <vt:lpstr>Memorize “Perfect Squares”</vt:lpstr>
      <vt:lpstr>Simplify Radicals</vt:lpstr>
      <vt:lpstr>To Multiply Radicals Outside times outside Radicand times Radicand  (ie. Inside times inside) </vt:lpstr>
      <vt:lpstr>PowerPoint Presentation</vt:lpstr>
      <vt:lpstr>PowerPoint Presentation</vt:lpstr>
      <vt:lpstr>PowerPoint Presentation</vt:lpstr>
      <vt:lpstr>Rationalize the Denominator (Eliminate square root on the bottom)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Cim Keith</cp:lastModifiedBy>
  <cp:revision>59</cp:revision>
  <cp:lastPrinted>2013-12-13T14:27:11Z</cp:lastPrinted>
  <dcterms:created xsi:type="dcterms:W3CDTF">2013-09-19T01:57:54Z</dcterms:created>
  <dcterms:modified xsi:type="dcterms:W3CDTF">2018-10-01T16:29:39Z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</Properties>
</file>