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342" r:id="rId3"/>
    <p:sldId id="343" r:id="rId4"/>
    <p:sldId id="341" r:id="rId5"/>
    <p:sldId id="263" r:id="rId6"/>
    <p:sldId id="327" r:id="rId7"/>
    <p:sldId id="349" r:id="rId8"/>
    <p:sldId id="345" r:id="rId9"/>
    <p:sldId id="346" r:id="rId10"/>
    <p:sldId id="331" r:id="rId11"/>
    <p:sldId id="347" r:id="rId12"/>
    <p:sldId id="333" r:id="rId13"/>
    <p:sldId id="348" r:id="rId14"/>
    <p:sldId id="334" r:id="rId15"/>
    <p:sldId id="344" r:id="rId16"/>
    <p:sldId id="335" r:id="rId17"/>
    <p:sldId id="336" r:id="rId18"/>
    <p:sldId id="339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6FBDC3"/>
    <a:srgbClr val="FF99CC"/>
    <a:srgbClr val="FFCC00"/>
    <a:srgbClr val="640C23"/>
    <a:srgbClr val="DDDDDD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9" autoAdjust="0"/>
    <p:restoredTop sz="92449" autoAdjust="0"/>
  </p:normalViewPr>
  <p:slideViewPr>
    <p:cSldViewPr>
      <p:cViewPr varScale="1">
        <p:scale>
          <a:sx n="63" d="100"/>
          <a:sy n="63" d="100"/>
        </p:scale>
        <p:origin x="13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Informal Geometry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249FBA-95C2-4A24-80D5-D061B5560BD5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Essential Question: </a:t>
            </a:r>
            <a:r>
              <a:rPr lang="en-US">
                <a:latin typeface="ZapfHumnst BT" pitchFamily="34" charset="0"/>
              </a:rPr>
              <a:t>How are similar triangles different from congruent triangles? </a:t>
            </a:r>
          </a:p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64188" y="8458200"/>
            <a:ext cx="1293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9381BE-483A-4466-8FF0-AEDDAE49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2" name="Picture 6" descr="hillgrove_H_icon_rgb_transpare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8759825"/>
            <a:ext cx="533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17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Informal Geometry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2A749-AE32-4718-ACAA-A2DC8F9B631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F0D8DA-FE63-4CA6-8389-4B47F11BC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543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B54A-9FBF-453F-99F4-12D506A3EA4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4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6426-A07D-4010-BFF3-5EA6302D3E49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34FB-3244-4A55-B560-52E138D5E18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5066-9E05-4243-9A1A-ED6A1EBFF25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3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6B7D-A1A6-41E5-85B3-86DC32FC8434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5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3ABE-4954-479E-9660-3729BF448CFC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7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8C40-154B-45C8-8706-A0F31EBA0F97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DB20-0CC0-4ED5-ACDF-0FFFD63486AC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27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B94F-39B0-4AA4-B2CB-6D241A515E7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04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6ED7-B435-413E-AC62-2517319CB16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9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BECDA-A3EA-47E9-A29E-B1DC4AB10FE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ABBA-CA87-4634-847B-E6DB6407977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0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677D-9825-45E2-A745-FD396B468F5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7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0DB0-8024-4B8F-AA1B-171DA1FB2B1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E8BB-321D-4BB4-8604-5F6FF846DCD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78C65-FE44-49E6-863A-DCBBA14F1075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8394-5461-48A5-AAED-6C45D75E1115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4903-351C-440E-BC2D-73A2FD7D1DE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50419-91F8-4311-B040-6C3738471977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3458-E770-4072-9BED-EAEB48FB056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9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C1F9-FA5A-49AC-ADF9-4C1EAFFBAD3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4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000750"/>
            <a:ext cx="83058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38100">
            <a:solidFill>
              <a:srgbClr val="750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8" descr="hillgrove_H_icon_rgb_transparen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42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0"/>
            <a:ext cx="182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9CD9C5C-7358-4087-839D-AAF0A7C1546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38100">
            <a:solidFill>
              <a:srgbClr val="750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" name="Picture 8" descr="hillgrove_H_icon_rgb_transparent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42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2053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2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83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2054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077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8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9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80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81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5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4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75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76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2056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069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70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71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2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3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7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3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7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8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8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059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60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61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2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>
                <a:solidFill>
                  <a:srgbClr val="FFFF00"/>
                </a:solidFill>
                <a:latin typeface="Century Gothic" pitchFamily="34" charset="0"/>
              </a:rPr>
              <a:t>Similar Polygons</a:t>
            </a:r>
            <a:endParaRPr lang="en-US" altLang="en-US" sz="4800" b="1" u="sng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906588"/>
            <a:ext cx="8001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>
                <a:latin typeface="Century Gothic" pitchFamily="34" charset="0"/>
              </a:rPr>
              <a:t>1. Corresponding angles are congruent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3916363"/>
            <a:ext cx="8001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>
                <a:latin typeface="Century Gothic" pitchFamily="34" charset="0"/>
              </a:rPr>
              <a:t>2. Corresponding sides are proportional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  <a:solidFill>
            <a:srgbClr val="FFFF00"/>
          </a:solidFill>
        </p:spPr>
        <p:txBody>
          <a:bodyPr/>
          <a:lstStyle/>
          <a:p>
            <a:r>
              <a:rPr lang="en-US" altLang="en-US" sz="8000" b="1" u="sng" smtClean="0">
                <a:solidFill>
                  <a:schemeClr val="tx1"/>
                </a:solidFill>
                <a:latin typeface="Century Gothic" pitchFamily="34" charset="0"/>
              </a:rPr>
              <a:t>Scale Factor</a:t>
            </a:r>
          </a:p>
        </p:txBody>
      </p:sp>
      <p:sp>
        <p:nvSpPr>
          <p:cNvPr id="21507" name="Subtitle 3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 marL="571500" indent="-5715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4400" b="1" dirty="0" smtClean="0">
                <a:solidFill>
                  <a:schemeClr val="accent2"/>
                </a:solidFill>
                <a:latin typeface="Century Gothic" pitchFamily="34" charset="0"/>
              </a:rPr>
              <a:t>&gt; 1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, 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shape gets 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Century Gothic" pitchFamily="34" charset="0"/>
              </a:rPr>
              <a:t>bigger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          (</a:t>
            </a:r>
            <a:r>
              <a:rPr lang="en-US" altLang="en-US" sz="4000" b="1" u="sng" dirty="0" smtClean="0">
                <a:solidFill>
                  <a:schemeClr val="accent2"/>
                </a:solidFill>
                <a:latin typeface="Century Gothic" pitchFamily="34" charset="0"/>
              </a:rPr>
              <a:t>enlargemen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t)</a:t>
            </a:r>
          </a:p>
          <a:p>
            <a:pPr marL="571500" indent="-5715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4400" b="1" dirty="0" smtClean="0">
                <a:solidFill>
                  <a:schemeClr val="accent2"/>
                </a:solidFill>
                <a:latin typeface="Century Gothic" pitchFamily="34" charset="0"/>
              </a:rPr>
              <a:t>&lt; 1, but still positive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,        shape gets 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Century Gothic" pitchFamily="34" charset="0"/>
              </a:rPr>
              <a:t>smaller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 (</a:t>
            </a:r>
            <a:r>
              <a:rPr lang="en-US" altLang="en-US" sz="4000" b="1" u="sng" dirty="0" smtClean="0">
                <a:solidFill>
                  <a:schemeClr val="accent2"/>
                </a:solidFill>
                <a:latin typeface="Century Gothic" pitchFamily="34" charset="0"/>
              </a:rPr>
              <a:t>reduction</a:t>
            </a:r>
            <a:r>
              <a:rPr lang="en-US" altLang="en-US" sz="4000" b="1" dirty="0" smtClean="0">
                <a:solidFill>
                  <a:schemeClr val="accent2"/>
                </a:solidFill>
                <a:latin typeface="Century Gothic" pitchFamily="34" charset="0"/>
              </a:rPr>
              <a:t>).</a:t>
            </a:r>
            <a:endParaRPr lang="en-US" altLang="en-US" sz="28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Find the coordinates of the dilation image for the given scale factor,</a:t>
            </a:r>
            <a:r>
              <a:rPr lang="en-US" altLang="en-US" sz="4000" b="1" i="1" dirty="0" smtClean="0">
                <a:solidFill>
                  <a:schemeClr val="tx1"/>
                </a:solidFill>
              </a:rPr>
              <a:t> k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ZapfHumnst BT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ZapfHumnst BT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ZapfHumnst BT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</a:rPr>
                        <m:t>)→(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𝑘𝑥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𝑘𝑦</m:t>
                      </m:r>
                      <m:r>
                        <a:rPr lang="en-US" altLang="en-US" sz="4400" b="0" i="1" u="sng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en-US" sz="4400" u="sng" dirty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400" i="1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G</a:t>
                </a:r>
                <a:r>
                  <a:rPr lang="en-US" altLang="en-US" sz="44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(0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, -2),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H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(1, 3), and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I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(4, 1); 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k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2355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1371600"/>
              </a:xfrm>
              <a:prstGeom prst="rect">
                <a:avLst/>
              </a:prstGeom>
              <a:blipFill rotWithShape="1">
                <a:blip r:embed="rId2"/>
                <a:stretch>
                  <a:fillRect l="-2667" b="-2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E67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hlink"/>
                </a:solidFill>
                <a:latin typeface="Franklin Gothic Medium" pitchFamily="34" charset="0"/>
              </a:rPr>
              <a:t>All you do is multiply </a:t>
            </a:r>
            <a:r>
              <a:rPr lang="en-US" altLang="en-US" sz="4800" b="1" i="1" dirty="0">
                <a:solidFill>
                  <a:schemeClr val="hlink"/>
                </a:solidFill>
                <a:latin typeface="Franklin Gothic Medium" pitchFamily="34" charset="0"/>
              </a:rPr>
              <a:t>k</a:t>
            </a:r>
            <a:r>
              <a:rPr lang="en-US" altLang="en-US" sz="4800" b="1" dirty="0">
                <a:solidFill>
                  <a:schemeClr val="hlink"/>
                </a:solidFill>
                <a:latin typeface="Franklin Gothic Medium" pitchFamily="34" charset="0"/>
              </a:rPr>
              <a:t> to (x, y).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76200" y="37338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G’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H’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and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I’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,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 autoUpdateAnimBg="0"/>
      <p:bldP spid="1116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Find the coordinates of the dilation image for the given scale factor,</a:t>
            </a:r>
            <a:r>
              <a:rPr lang="en-US" altLang="en-US" sz="4000" b="1" i="1" dirty="0" smtClean="0">
                <a:solidFill>
                  <a:schemeClr val="tx1"/>
                </a:solidFill>
              </a:rPr>
              <a:t> k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ZapfHumnst BT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ZapfHumnst BT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ZapfHumnst BT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)→(2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,2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altLang="en-US" sz="4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en-US" sz="4400" dirty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400" i="1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G</a:t>
                </a:r>
                <a:r>
                  <a:rPr lang="en-US" altLang="en-US" sz="44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(0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, -2),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H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(1, 3), and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I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(4, 1); 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k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2355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1371600"/>
              </a:xfrm>
              <a:prstGeom prst="rect">
                <a:avLst/>
              </a:prstGeom>
              <a:blipFill rotWithShape="1">
                <a:blip r:embed="rId2"/>
                <a:stretch>
                  <a:fillRect l="-2667" b="-2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E67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hlink"/>
                </a:solidFill>
                <a:latin typeface="Franklin Gothic Medium" pitchFamily="34" charset="0"/>
              </a:rPr>
              <a:t>All you do is multiply </a:t>
            </a:r>
            <a:r>
              <a:rPr lang="en-US" altLang="en-US" sz="4800" b="1" i="1" dirty="0">
                <a:solidFill>
                  <a:schemeClr val="hlink"/>
                </a:solidFill>
                <a:latin typeface="Franklin Gothic Medium" pitchFamily="34" charset="0"/>
              </a:rPr>
              <a:t>k</a:t>
            </a:r>
            <a:r>
              <a:rPr lang="en-US" altLang="en-US" sz="4800" b="1" dirty="0">
                <a:solidFill>
                  <a:schemeClr val="hlink"/>
                </a:solidFill>
                <a:latin typeface="Franklin Gothic Medium" pitchFamily="34" charset="0"/>
              </a:rPr>
              <a:t> to (x, y).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76200" y="37338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G’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H’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and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I’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,    )</a:t>
            </a:r>
          </a:p>
        </p:txBody>
      </p:sp>
    </p:spTree>
    <p:extLst>
      <p:ext uri="{BB962C8B-B14F-4D97-AF65-F5344CB8AC3E}">
        <p14:creationId xmlns:p14="http://schemas.microsoft.com/office/powerpoint/2010/main" val="188469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 autoUpdateAnimBg="0"/>
      <p:bldP spid="1116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Find the coordinates of the dilation image for the given scale factor,</a:t>
            </a:r>
            <a:r>
              <a:rPr lang="en-US" altLang="en-US" sz="4000" b="1" i="1" smtClean="0">
                <a:solidFill>
                  <a:schemeClr val="tx1"/>
                </a:solidFill>
              </a:rPr>
              <a:t> k</a:t>
            </a:r>
            <a:r>
              <a:rPr lang="en-US" altLang="en-US" sz="4000" b="1" smtClean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Rectangle 3"/>
              <p:cNvSpPr>
                <a:spLocks noChangeArrowheads="1"/>
              </p:cNvSpPr>
              <p:nvPr/>
            </p:nvSpPr>
            <p:spPr bwMode="auto">
              <a:xfrm>
                <a:off x="0" y="1676400"/>
                <a:ext cx="9144000" cy="1905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ZapfHumnst BT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ZapfHumnst BT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ZapfHumnst BT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None/>
                </a:pPr>
                <a:r>
                  <a:rPr lang="en-US" altLang="en-US" sz="4000" dirty="0" smtClean="0">
                    <a:solidFill>
                      <a:srgbClr val="0000FF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</a:rPr>
                      <m:t>)→(.25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,.25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altLang="en-US" sz="44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en-US" sz="4400" u="sng" dirty="0" smtClean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</a:pPr>
                <a:endParaRPr lang="en-US" altLang="en-US" sz="4000" u="sng" dirty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i="1" dirty="0">
                    <a:solidFill>
                      <a:srgbClr val="0000FF"/>
                    </a:solidFill>
                    <a:latin typeface="Times New Roman" pitchFamily="18" charset="0"/>
                  </a:rPr>
                  <a:t>L</a:t>
                </a:r>
                <a:r>
                  <a:rPr lang="en-US" altLang="en-US" sz="4000" dirty="0">
                    <a:solidFill>
                      <a:srgbClr val="0000FF"/>
                    </a:solidFill>
                    <a:latin typeface="Times New Roman" pitchFamily="18" charset="0"/>
                  </a:rPr>
                  <a:t>(8, -8), </a:t>
                </a:r>
                <a:r>
                  <a:rPr lang="en-US" altLang="en-US" sz="4000" i="1" dirty="0">
                    <a:solidFill>
                      <a:srgbClr val="0000FF"/>
                    </a:solidFill>
                    <a:latin typeface="Times New Roman" pitchFamily="18" charset="0"/>
                  </a:rPr>
                  <a:t>N</a:t>
                </a:r>
                <a:r>
                  <a:rPr lang="en-US" altLang="en-US" sz="4000" dirty="0">
                    <a:solidFill>
                      <a:srgbClr val="0000FF"/>
                    </a:solidFill>
                    <a:latin typeface="Times New Roman" pitchFamily="18" charset="0"/>
                  </a:rPr>
                  <a:t>(0, 16), and </a:t>
                </a:r>
                <a:r>
                  <a:rPr lang="en-US" altLang="en-US" sz="4000" i="1" dirty="0">
                    <a:solidFill>
                      <a:srgbClr val="0000FF"/>
                    </a:solidFill>
                    <a:latin typeface="Times New Roman" pitchFamily="18" charset="0"/>
                  </a:rPr>
                  <a:t>M</a:t>
                </a:r>
                <a:r>
                  <a:rPr lang="en-US" altLang="en-US" sz="4000" dirty="0">
                    <a:solidFill>
                      <a:srgbClr val="0000FF"/>
                    </a:solidFill>
                    <a:latin typeface="Times New Roman" pitchFamily="18" charset="0"/>
                  </a:rPr>
                  <a:t>(4, 5);  </a:t>
                </a:r>
                <a:r>
                  <a:rPr lang="en-US" altLang="en-US" sz="4000" i="1" dirty="0">
                    <a:solidFill>
                      <a:srgbClr val="0000FF"/>
                    </a:solidFill>
                    <a:latin typeface="Times New Roman" pitchFamily="18" charset="0"/>
                  </a:rPr>
                  <a:t>k</a:t>
                </a:r>
                <a:r>
                  <a:rPr lang="en-US" altLang="en-US" sz="4000" dirty="0">
                    <a:solidFill>
                      <a:srgbClr val="0000FF"/>
                    </a:solidFill>
                    <a:latin typeface="Times New Roman" pitchFamily="18" charset="0"/>
                  </a:rPr>
                  <a:t> = 1/4</a:t>
                </a:r>
              </a:p>
            </p:txBody>
          </p:sp>
        </mc:Choice>
        <mc:Fallback xmlns="">
          <p:sp>
            <p:nvSpPr>
              <p:cNvPr id="2457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76400"/>
                <a:ext cx="9144000" cy="1905000"/>
              </a:xfrm>
              <a:prstGeom prst="rect">
                <a:avLst/>
              </a:prstGeom>
              <a:blipFill rotWithShape="1">
                <a:blip r:embed="rId2"/>
                <a:stretch>
                  <a:fillRect t="-5112" b="-156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76200" y="37338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i="1">
                <a:solidFill>
                  <a:srgbClr val="FF0000"/>
                </a:solidFill>
                <a:latin typeface="Times New Roman" pitchFamily="18" charset="0"/>
              </a:rPr>
              <a:t>L’</a:t>
            </a:r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</a:rPr>
              <a:t>(      ,      ), </a:t>
            </a:r>
            <a:r>
              <a:rPr lang="en-US" altLang="en-US" sz="3800" b="1" i="1">
                <a:solidFill>
                  <a:srgbClr val="FF0000"/>
                </a:solidFill>
                <a:latin typeface="Times New Roman" pitchFamily="18" charset="0"/>
              </a:rPr>
              <a:t>N’</a:t>
            </a:r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</a:rPr>
              <a:t>(       ,      ), and </a:t>
            </a:r>
            <a:r>
              <a:rPr lang="en-US" altLang="en-US" sz="3800" b="1" i="1">
                <a:solidFill>
                  <a:srgbClr val="FF0000"/>
                </a:solidFill>
                <a:latin typeface="Times New Roman" pitchFamily="18" charset="0"/>
              </a:rPr>
              <a:t>M’</a:t>
            </a:r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</a:rPr>
              <a:t>(     ,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76200" y="214313"/>
            <a:ext cx="9067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chemeClr val="tx1"/>
                </a:solidFill>
                <a:latin typeface="Century Gothic" pitchFamily="34" charset="0"/>
              </a:rPr>
              <a:t>SCALE FACTOR</a:t>
            </a:r>
            <a:r>
              <a:rPr lang="en-US" altLang="en-US" sz="480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09600" y="2895600"/>
            <a:ext cx="914400" cy="914400"/>
          </a:xfrm>
          <a:prstGeom prst="rect">
            <a:avLst/>
          </a:prstGeom>
          <a:solidFill>
            <a:srgbClr val="EFADF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362200" y="1981200"/>
            <a:ext cx="1981200" cy="1828800"/>
          </a:xfrm>
          <a:prstGeom prst="rect">
            <a:avLst/>
          </a:prstGeom>
          <a:solidFill>
            <a:srgbClr val="EFADF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2438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048000" y="1524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429000" y="457200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04800" y="411480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648200" y="48768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05200" y="4572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962400" y="5715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3400" y="4648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14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219200" y="6034088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286000" y="4800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10</a:t>
            </a:r>
          </a:p>
        </p:txBody>
      </p:sp>
      <p:sp>
        <p:nvSpPr>
          <p:cNvPr id="22545" name="Text Box 23"/>
          <p:cNvSpPr txBox="1">
            <a:spLocks noChangeArrowheads="1"/>
          </p:cNvSpPr>
          <p:nvPr/>
        </p:nvSpPr>
        <p:spPr bwMode="auto">
          <a:xfrm>
            <a:off x="2971800" y="24384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chemeClr val="tx1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2546" name="Text Box 24"/>
          <p:cNvSpPr txBox="1">
            <a:spLocks noChangeArrowheads="1"/>
          </p:cNvSpPr>
          <p:nvPr/>
        </p:nvSpPr>
        <p:spPr bwMode="auto">
          <a:xfrm>
            <a:off x="3848100" y="47752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chemeClr val="tx1"/>
                </a:solidFill>
                <a:latin typeface="Century Gothic" pitchFamily="34" charset="0"/>
              </a:rPr>
              <a:t>D</a:t>
            </a:r>
          </a:p>
        </p:txBody>
      </p:sp>
      <p:sp>
        <p:nvSpPr>
          <p:cNvPr id="22547" name="Text Box 25"/>
          <p:cNvSpPr txBox="1">
            <a:spLocks noChangeArrowheads="1"/>
          </p:cNvSpPr>
          <p:nvPr/>
        </p:nvSpPr>
        <p:spPr bwMode="auto">
          <a:xfrm>
            <a:off x="660400" y="28321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chemeClr val="tx1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2548" name="Text Box 26"/>
          <p:cNvSpPr txBox="1">
            <a:spLocks noChangeArrowheads="1"/>
          </p:cNvSpPr>
          <p:nvPr/>
        </p:nvSpPr>
        <p:spPr bwMode="auto">
          <a:xfrm>
            <a:off x="1295400" y="4784725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chemeClr val="tx1"/>
                </a:solidFill>
                <a:latin typeface="Century Gothic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/>
      <p:bldP spid="6153" grpId="0"/>
      <p:bldP spid="6156" grpId="0" animBg="1"/>
      <p:bldP spid="6157" grpId="0" animBg="1"/>
      <p:bldP spid="6158" grpId="0"/>
      <p:bldP spid="6159" grpId="0"/>
      <p:bldP spid="6160" grpId="0"/>
      <p:bldP spid="6161" grpId="0"/>
      <p:bldP spid="6162" grpId="0"/>
      <p:bldP spid="6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1"/>
                </a:solidFill>
              </a:rPr>
              <a:t>k</a:t>
            </a:r>
            <a:r>
              <a:rPr lang="en-US" altLang="en-US" smtClean="0">
                <a:solidFill>
                  <a:schemeClr val="tx1"/>
                </a:solidFill>
              </a:rPr>
              <a:t> = 1/2</a:t>
            </a: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1676400" y="2971800"/>
            <a:ext cx="1981200" cy="2057400"/>
          </a:xfrm>
          <a:custGeom>
            <a:avLst/>
            <a:gdLst>
              <a:gd name="T0" fmla="*/ 0 w 1248"/>
              <a:gd name="T1" fmla="*/ 0 h 1296"/>
              <a:gd name="T2" fmla="*/ 2147483647 w 1248"/>
              <a:gd name="T3" fmla="*/ 2147483647 h 1296"/>
              <a:gd name="T4" fmla="*/ 2147483647 w 1248"/>
              <a:gd name="T5" fmla="*/ 2147483647 h 1296"/>
              <a:gd name="T6" fmla="*/ 0 w 124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48" h="1296">
                <a:moveTo>
                  <a:pt x="0" y="0"/>
                </a:moveTo>
                <a:lnTo>
                  <a:pt x="1248" y="864"/>
                </a:lnTo>
                <a:lnTo>
                  <a:pt x="432" y="1296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9" name="Freeform 5"/>
          <p:cNvSpPr>
            <a:spLocks/>
          </p:cNvSpPr>
          <p:nvPr/>
        </p:nvSpPr>
        <p:spPr bwMode="auto">
          <a:xfrm>
            <a:off x="1676400" y="4343400"/>
            <a:ext cx="990600" cy="990600"/>
          </a:xfrm>
          <a:custGeom>
            <a:avLst/>
            <a:gdLst>
              <a:gd name="T0" fmla="*/ 0 w 624"/>
              <a:gd name="T1" fmla="*/ 0 h 624"/>
              <a:gd name="T2" fmla="*/ 2147483647 w 624"/>
              <a:gd name="T3" fmla="*/ 2147483647 h 624"/>
              <a:gd name="T4" fmla="*/ 2147483647 w 624"/>
              <a:gd name="T5" fmla="*/ 2147483647 h 624"/>
              <a:gd name="T6" fmla="*/ 0 w 624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4" h="624">
                <a:moveTo>
                  <a:pt x="0" y="0"/>
                </a:moveTo>
                <a:lnTo>
                  <a:pt x="624" y="432"/>
                </a:lnTo>
                <a:lnTo>
                  <a:pt x="240" y="624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1"/>
                </a:solidFill>
              </a:rPr>
              <a:t>k</a:t>
            </a:r>
            <a:r>
              <a:rPr lang="en-US" altLang="en-US" smtClean="0">
                <a:solidFill>
                  <a:schemeClr val="tx1"/>
                </a:solidFill>
              </a:rPr>
              <a:t> = 2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035175" y="4332288"/>
            <a:ext cx="1600200" cy="990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2362200" y="3048000"/>
            <a:ext cx="3276600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4495800"/>
          </a:xfrm>
        </p:spPr>
        <p:txBody>
          <a:bodyPr/>
          <a:lstStyle/>
          <a:p>
            <a:pPr eaLnBrk="1" hangingPunct="1"/>
            <a:r>
              <a:rPr lang="en-US" altLang="en-US" sz="10000" b="1" smtClean="0">
                <a:solidFill>
                  <a:srgbClr val="FFFF00"/>
                </a:solidFill>
                <a:latin typeface="Berlin Sans FB Demi" pitchFamily="34" charset="0"/>
              </a:rPr>
              <a:t>Worksheet</a:t>
            </a:r>
            <a:endParaRPr lang="en-US" altLang="en-US" sz="5000" b="1" smtClean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>
                <a:solidFill>
                  <a:srgbClr val="FFFF00"/>
                </a:solidFill>
                <a:latin typeface="Century Gothic" pitchFamily="34" charset="0"/>
              </a:rPr>
              <a:t>Similarity Statement</a:t>
            </a:r>
            <a:endParaRPr lang="en-US" altLang="en-US" sz="4800" b="1" u="sng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763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latin typeface="Century Gothic" pitchFamily="34" charset="0"/>
                <a:sym typeface="Symbol" pitchFamily="18" charset="2"/>
              </a:rPr>
              <a:t></a:t>
            </a:r>
            <a:r>
              <a:rPr lang="en-US" altLang="en-US" sz="8000" b="1">
                <a:latin typeface="Century Gothic" pitchFamily="34" charset="0"/>
              </a:rPr>
              <a:t>ABC ~ </a:t>
            </a:r>
            <a:r>
              <a:rPr lang="en-US" altLang="en-US" sz="8000" b="1">
                <a:latin typeface="Century Gothic" pitchFamily="34" charset="0"/>
                <a:sym typeface="Symbol" pitchFamily="18" charset="2"/>
              </a:rPr>
              <a:t></a:t>
            </a:r>
            <a:r>
              <a:rPr lang="en-US" altLang="en-US" sz="8000" b="1">
                <a:latin typeface="Century Gothic" pitchFamily="34" charset="0"/>
              </a:rPr>
              <a:t>DEF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/>
              <a:t>Solve for x and y.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06450"/>
            <a:ext cx="9144000" cy="490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003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CC00"/>
                </a:solidFill>
                <a:latin typeface="Arial" charset="0"/>
                <a:sym typeface="Symbol" pitchFamily="18" charset="2"/>
              </a:rPr>
              <a:t>x = 26 cm</a:t>
            </a:r>
            <a:endParaRPr lang="en-US" altLang="en-US" sz="4000">
              <a:solidFill>
                <a:srgbClr val="FFCC00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6200" y="957263"/>
          <a:ext cx="48768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2362200" imgH="342900" progId="Equation.DSMT4">
                  <p:embed/>
                </p:oleObj>
              </mc:Choice>
              <mc:Fallback>
                <p:oleObj name="Equation" r:id="rId3" imgW="2362200" imgH="342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57263"/>
                        <a:ext cx="48768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990600" y="2057400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676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86200" y="3352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6871724">
            <a:off x="5275263" y="2560638"/>
            <a:ext cx="2020887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315200" y="22717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867400" y="152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876800" y="37195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6553200" y="1828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5 cm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5829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CC00"/>
                </a:solidFill>
                <a:latin typeface="Arial" charset="0"/>
                <a:sym typeface="Symbol" pitchFamily="18" charset="2"/>
              </a:rPr>
              <a:t>y = 12 cm</a:t>
            </a:r>
            <a:endParaRPr lang="en-US" altLang="en-US" sz="4000">
              <a:solidFill>
                <a:srgbClr val="FFCC00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1752600" y="3581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24 cm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47625" y="2514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10 cm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6267450" y="3048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13 cm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5257800" y="2514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7"/>
          <p:cNvGraphicFramePr>
            <a:graphicFrameLocks noGrp="1" noChangeAspect="1"/>
          </p:cNvGraphicFramePr>
          <p:nvPr>
            <p:ph sz="half" idx="1"/>
          </p:nvPr>
        </p:nvGraphicFramePr>
        <p:xfrm>
          <a:off x="1504950" y="3460750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1943100" imgH="393700" progId="Equation.DSMT4">
                  <p:embed/>
                </p:oleObj>
              </mc:Choice>
              <mc:Fallback>
                <p:oleObj name="Equation" r:id="rId3" imgW="1943100" imgH="3937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460750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5029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altLang="en-US" sz="3000">
              <a:solidFill>
                <a:srgbClr val="750E28"/>
              </a:solidFill>
            </a:endParaRPr>
          </a:p>
        </p:txBody>
      </p:sp>
      <p:sp>
        <p:nvSpPr>
          <p:cNvPr id="16388" name="Rectangle 47"/>
          <p:cNvSpPr>
            <a:spLocks noChangeArrowheads="1"/>
          </p:cNvSpPr>
          <p:nvPr/>
        </p:nvSpPr>
        <p:spPr bwMode="auto">
          <a:xfrm>
            <a:off x="4191000" y="1905000"/>
            <a:ext cx="533400" cy="1066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389" name="Text Box 48"/>
          <p:cNvSpPr txBox="1">
            <a:spLocks noChangeArrowheads="1"/>
          </p:cNvSpPr>
          <p:nvPr/>
        </p:nvSpPr>
        <p:spPr bwMode="auto">
          <a:xfrm>
            <a:off x="3857625" y="278765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6390" name="Text Box 49"/>
          <p:cNvSpPr txBox="1">
            <a:spLocks noChangeArrowheads="1"/>
          </p:cNvSpPr>
          <p:nvPr/>
        </p:nvSpPr>
        <p:spPr bwMode="auto">
          <a:xfrm>
            <a:off x="4724400" y="2743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6391" name="Text Box 50"/>
          <p:cNvSpPr txBox="1">
            <a:spLocks noChangeArrowheads="1"/>
          </p:cNvSpPr>
          <p:nvPr/>
        </p:nvSpPr>
        <p:spPr bwMode="auto">
          <a:xfrm>
            <a:off x="4714875" y="1600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16392" name="Text Box 51"/>
          <p:cNvSpPr txBox="1">
            <a:spLocks noChangeArrowheads="1"/>
          </p:cNvSpPr>
          <p:nvPr/>
        </p:nvSpPr>
        <p:spPr bwMode="auto">
          <a:xfrm>
            <a:off x="3810000" y="1600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D</a:t>
            </a:r>
          </a:p>
        </p:txBody>
      </p:sp>
      <p:sp>
        <p:nvSpPr>
          <p:cNvPr id="16393" name="Text Box 52"/>
          <p:cNvSpPr txBox="1">
            <a:spLocks noChangeArrowheads="1"/>
          </p:cNvSpPr>
          <p:nvPr/>
        </p:nvSpPr>
        <p:spPr bwMode="auto">
          <a:xfrm>
            <a:off x="4267200" y="28956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6394" name="Text Box 53"/>
          <p:cNvSpPr txBox="1">
            <a:spLocks noChangeArrowheads="1"/>
          </p:cNvSpPr>
          <p:nvPr/>
        </p:nvSpPr>
        <p:spPr bwMode="auto">
          <a:xfrm>
            <a:off x="4724400" y="21336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16395" name="Rectangle 54"/>
          <p:cNvSpPr>
            <a:spLocks noChangeArrowheads="1"/>
          </p:cNvSpPr>
          <p:nvPr/>
        </p:nvSpPr>
        <p:spPr bwMode="auto">
          <a:xfrm>
            <a:off x="6400800" y="1524000"/>
            <a:ext cx="1371600" cy="1828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396" name="Text Box 55"/>
          <p:cNvSpPr txBox="1">
            <a:spLocks noChangeArrowheads="1"/>
          </p:cNvSpPr>
          <p:nvPr/>
        </p:nvSpPr>
        <p:spPr bwMode="auto">
          <a:xfrm>
            <a:off x="6096000" y="32004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E</a:t>
            </a:r>
          </a:p>
        </p:txBody>
      </p:sp>
      <p:sp>
        <p:nvSpPr>
          <p:cNvPr id="16397" name="Text Box 56"/>
          <p:cNvSpPr txBox="1">
            <a:spLocks noChangeArrowheads="1"/>
          </p:cNvSpPr>
          <p:nvPr/>
        </p:nvSpPr>
        <p:spPr bwMode="auto">
          <a:xfrm>
            <a:off x="7772400" y="3124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F</a:t>
            </a:r>
          </a:p>
        </p:txBody>
      </p:sp>
      <p:sp>
        <p:nvSpPr>
          <p:cNvPr id="16398" name="Text Box 57"/>
          <p:cNvSpPr txBox="1">
            <a:spLocks noChangeArrowheads="1"/>
          </p:cNvSpPr>
          <p:nvPr/>
        </p:nvSpPr>
        <p:spPr bwMode="auto">
          <a:xfrm>
            <a:off x="7696200" y="11430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G</a:t>
            </a:r>
          </a:p>
        </p:txBody>
      </p:sp>
      <p:sp>
        <p:nvSpPr>
          <p:cNvPr id="16399" name="Text Box 58"/>
          <p:cNvSpPr txBox="1">
            <a:spLocks noChangeArrowheads="1"/>
          </p:cNvSpPr>
          <p:nvPr/>
        </p:nvSpPr>
        <p:spPr bwMode="auto">
          <a:xfrm>
            <a:off x="6019800" y="1219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H</a:t>
            </a:r>
          </a:p>
        </p:txBody>
      </p:sp>
      <p:sp>
        <p:nvSpPr>
          <p:cNvPr id="16400" name="Text Box 59"/>
          <p:cNvSpPr txBox="1">
            <a:spLocks noChangeArrowheads="1"/>
          </p:cNvSpPr>
          <p:nvPr/>
        </p:nvSpPr>
        <p:spPr bwMode="auto">
          <a:xfrm>
            <a:off x="6858000" y="3276600"/>
            <a:ext cx="838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18</a:t>
            </a:r>
          </a:p>
        </p:txBody>
      </p:sp>
      <p:sp>
        <p:nvSpPr>
          <p:cNvPr id="16401" name="Text Box 60"/>
          <p:cNvSpPr txBox="1">
            <a:spLocks noChangeArrowheads="1"/>
          </p:cNvSpPr>
          <p:nvPr/>
        </p:nvSpPr>
        <p:spPr bwMode="auto">
          <a:xfrm>
            <a:off x="7848600" y="2286000"/>
            <a:ext cx="60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27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5410200" y="4800600"/>
            <a:ext cx="160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3300"/>
                </a:solidFill>
                <a:latin typeface="Arial" charset="0"/>
              </a:rPr>
              <a:t>x = 9</a:t>
            </a:r>
          </a:p>
        </p:txBody>
      </p:sp>
      <p:sp>
        <p:nvSpPr>
          <p:cNvPr id="1640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ABCD ~ EFGH.   Solve for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FF"/>
                </a:solidFill>
                <a:latin typeface="Tahoma" pitchFamily="34" charset="0"/>
              </a:rPr>
              <a:t>Ex.1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A tree cast a shadow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24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long.  At the same time a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wall that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is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4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tall cast a shadow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6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long.  How tall is the tree?</a:t>
            </a:r>
          </a:p>
        </p:txBody>
      </p:sp>
      <p:sp>
        <p:nvSpPr>
          <p:cNvPr id="2" name="AutoShape 19" descr="data:image/jpeg;base64,/9j/4AAQSkZJRgABAQAAAQABAAD/2wCEAAkGBxQSEhUTEhQWFRQWFhcaGBYYGBoYGBYdHBoXGBkXFhcdHSggGBsmHRQbIjEhJSkrLjEuGB8zODMsNygtLisBCgoKDg0OGxAQGzciICU3Mi4tNjQ0LDQuKzAsNTcsLzc3LywsNC8vLSwsLyw0NCwsLzQsLDQvNyw0LDQ0NDQsNP/AABEIAIcBNgMBIgACEQEDEQH/xAAcAAEAAgMBAQEAAAAAAAAAAAAABQYDBAcBAgj/xABFEAABAwIDBQMIBgcHBQAAAAABAAIDBBESITEFBhNBYSJRcQcUMmOBkZLhFhdCUlOxI1WhosHR8BUzQ2Jyk/EkNWR0gv/EABoBAQEBAQEBAQAAAAAAAAAAAAAEBQMBAgb/xAAqEQEAAgIBAgQEBwAAAAAAAAAAAQIDEQQhMQUUQcESYXGREyIyUaGx8P/aAAwDAQACEQMRAD8A7iiIg0tq1UkbQ6KHjdoYmhwa4Nzu5txZx0yuPFYdmbdhnvgcQ5vpMcC17f8AU05jxWlvZVsbC5z3yMawF5Mbyw5A5XHJc13e2oKuB84dMHGNwJMrnZi/f3EKPPzKY4mU2Xk1pEy7I2oaVmBXJN3toVjGwYncaN8bHGQ5ObdoJvbI6q0bP3xicDZwuNWnJw8QVxxeIVtb4bOWPmxNtSuaKA2dvRHKbXF+n9eKnwVoxMT2WxMT2ERF69EREBERAREQEREBERAREQEREBERAREQEREBERAREQEREBERAREQFqbRrGxtu4geK2yqdvNUxyu4Jd2tbXUnMz/g45lPycv4dNtbauGcFrwHMPLkfkqru5FHFQsDQGmSIkgczY5q0Qx5W5BVzZFM11DE4jMQn8ivy8XtaszM95j3fn4tNomZn1j3b+xpMNJC617Qx6f6QtWuooZw2d7LPaDY8/C/d0Wxu1UNfTQhpuRFGD8IXtdhma6NvpN5aL43rJPp1eb1eXMRtZ9LVAh2Jhd4EZ8+/Vd13P3oiqW4Q8Fw1bfNviNVwfbNCXYsVsbSbgagcrrV3d2nw5W473BFnNOFw6XHJfqOPk1XTawZNQ/ViKn7L3jmI4gj40Jz7H96zLPs/bHhmrXHUNccIIxAAlv2hfMXCuXwyoiICIiAiIgIiICIiAiIgIiICIiAiIgIiICIiAiIgIiICIiAiIg+Jj2SuYM2Y9tU+R1rXyXR9qVAjjc86AKgSbRM7HPiFje2aw/GLdIhleJWnURDdJyUFu9IDs9lje0JH7CpmG5aMWvMKsbHDmUUYjYLOhJcfYVi0/TP1j3ZdI/LP1j3SWx3shpIn2sOFHfqcIWLatW0U7pI+yXfa0stZ/F8zp+EARw48V+7C260N4aviQhsDmW0f49F2pj+LJv5vuK7tv5q8+VxaHNs4FpxPAzJ/q6qdUyzzlbNWmWQxUpixAyuPLkOnvVXlHaAJzyuTp7Vs8f1X4n6A8lcZbC255Wz5+Cte09hRTuxkFko0lYcLx3C41HQ3Cq/kvqG8ENBBy/qyvi1a9mpTshq2tnpyP0RmhDBie03lBF7kx2s4HLQ36KTpqlsjWub9pocARY2Pe05hZlGbW2Iych93MlaLNkYbObzt1HQr6faTRQ1RWS0zGY2PqAL8SRgAcLaHhjXLu7lIUFcyZgkjdiab5+GRFu8INlERAREQEREBERAREQEREBERAReFUGk2xUuELTVgyOrHxubwmX4QfKxptyvwdepQX9FCybzQtn4D8TXYgwOIswuPogG/Mmw6r2rqpG10EYf+ikilJZhHpMLLODtdHkWQTKKH2pVSMqqRrX2jldK17MIztE97SHaixaphAREQEREBERBrbQZdhB5qktiY0kMta/JXmrZdhHRcyLG0j3h78RcbgfwWD4xXepZHidd6luNpiJC/EbW05dVCtlBomtgxBvCdhLrXsAfS6rO7arpYJixnaDXBo7zbL9qhII2QYwBgb5tgB+87MknryWXjpOuvfp/v5QUrMR17o41dRBBFheHMMMdm92Q1960NsQR8Fpax2Iuu7CfzWKmibFBC90hlkwdlvIZDI9VH7amLbEGxPK97LVpj3bp+/3WRXc9GptOrLiDbCbeNtOajXG+qOcTrmvAFdWsRCiI0vfkx2y9kwjvcEjqv0RTPu0HouK+S7di7hL4f8rtsbLABV44nS3FE6fSIi6Ooo/amymzAdp8bmklr43YSCdSRo72hSCIIY1UtNEDPins+xfFHmGcnOjBJJHPDfwW/s7aMU7ccL2vbobG9j3OHI9CtpaFdssPY5sbjC5xDsceRxDQkaOHQoN9FDw1c0Eb3VVnhhbZ8TTdwORLmcram2Vlv0NfHM3FE9r294P5jkg2UREBERAREQEREBERAVbp90mMquPi7OMubHh9Em59K+fbfI7T/E6KyIgp0u5Ti8ESRYWyCRjjTgz4muxtxz47vGLUWFxllqpGv2NUvqo6hlRG1sYLRGYC42dgx3fxBmcGWWV+an3OsCe5YKCsbNG2Vl8LxcXFjbwQRG2tj1M1RFLFURxthJLWOhLyS5rmOu7iDKzsssuqngvUQEREBERAREQeOF1znygbPw/pA25HRdHWptOiErC0gaLjlw1yxqzllxReOr84Q7zujcWuuPD+uqi5N4SYGtzJw5knP3qy+UDdF8UmKNpI8FRaKhc4AHs3aSCeaj8tSvoijjxE9IbVLWtbCGWOdsyedhp3Bak8xcblSf0ama2K4/vMAb/9AW/Nbe0N1HwgYj2jkB3novdVrMy61495npHdXVtbNpjLI1oBOYvZWCm3DqXWu0i/K2a6LuP5POEQ+TUd4XatJkjHaZ0t+4ezeFCLjwKtSx08IY0NGgWRVRGlkRqBERevRERAREQFHybJYOI6K0UsjbGRoF8tCRoSpBEENR1VRFjFUGOYxhdxmXGIDUGLMg27iVI0VbHM0Pie17TzaQR4Zc1sEKOGxomyOljbw5C0i7cgb6FzdCQgkUUNs+qqWvEVRGHAg2njybkPttObSemSk6WqZIMUbmuHeDdBmREQEREBERAREQYqpwDHXIGRGf7FEblyA0UFiDZgBsdD3Fb23dnCpp5YHXAkjc241FwRcdVB+TXdt1BQshkN5CXOefEmw9jbD2ILUiIgIiICIiAiIgIiINWr2fHJ6TQVz2h3Pgm2VG7AMRgLr872JuF0xVjdj/tMX/rH8nLnkxxeNS+qWms7hy+j27gipW1DMTomRuBt6Qwgt938Fa9w6Y1076yVvYYbRAjK/Mqob1QNFJRyfaMDB7MDbLrHk+hwUEI/y3WZxKRfJNp9NtPk2imKPh9VgMTe4e5fQC9Ra7KEREBERAREQEREBERAREQFF/2DEJRNGDG8G7uGcLX9Ht0OuuvVSiIISLak8cgjqIDhc/CyWK725nLiNtiZ1OY6qZjkDvRIOZGRvmMiF9KGqN328TjQvdBIXXcWei/S+NhyJsLX1QTKKFq9uGCQtnic2IkBsze03P74GbM+amWuB0QeoiICLxzgBc5AanuVc2XvYyaCqqMBaynkkaL6yBjGuDhlkHYstcrHmgna6qEUb5HXLWNLjYXNgL5AalV3Zm9BfNwiwvDsRaWtDS0NDS4OaXG9g8ZjM9y1Z95o6ykqmAWe2lxubqLPY42uRY2tY+Kidy22qoRhw2ZN2RoOxT5KW+W0ciuP0mJn7KceKtsF7z3jToNFWslBMbgbGxHNp7nDVp6FbC1aqia8EXLCftMOE+8arC2SaNwDgJI7emMniwzLm6G5vpZVJkgiwUdYyVuKN1xp4HuI5LOgIiICIiAiIgwVlWyJhkkcGMbq5xsB1J5BVfc2ujl2U0Rva/BAWuwkGxwnIkc1Obxlpgex8UkrZAWFsbcZs4EXt3Ksbk0nm1CKNlPUNcI5CXPjwtLiCTnfmTkg53vdL/0lE3/x2E/Cxdq3XZhpIB6tv5LhO3925+HTGPZ80fDjaJHcMC5wWN7HPNW3Zm/lZHC2MUkpLWgX4Zt+ag4eKaTO4XcnJFqViJddRcp+m20XejSTf7Xz6he/TTaWvmk3+1rzzV6F1VFykb4bRFz5pPY3y4el9efTJfEu/G0QLGmlHjF/IoOsouN/T2v/AAZef+Eef/CjKrfCscbPFRfu4drIO5SVDW+k5o8SAomr3qpo9ZAfBcOm23I6+ITm+twf5rAa/wBXL8PzQdtfvzSD7ZOdtFgd5QKbQYr+At77rjPn3q5fh+aeferl+H5oOx/WHTdz9e7kszd/qTmXD2fxXFvPvVy/D808+9XL8PzQdo+n9Je13e7+Kzs33pD9tcQ8+9XL8PzTz71cvw/NB3H6aUv3/wAk+mlL9/8AJcN8+9XL8PzTz71cvw/NB3eLe+kd/igeKyjeel/GauCeferl+H5p596uX4fmg/Qce2qd2krPiC0K6gZI8zU9RwpjbMODo32sAHsvnpbIgrhg2ifw5fh+ayM2u8aNmHsP80Hdavbogc0TtcGFovO0XixaEOIvgF+Zy6qWhla9oc0hzSLgg3BB0IPNcH2VvnPAbNbK4HVrmYtehUjLvdWvLJIop2FrcIDY/wBG4XJs5hy56jNB1/a1EZ4ZIg90Ze0txttibfmL5Krbt7vVMUdfFK4YZi7gnsWsYmxgkMaMPoDLustncTeGpq2HzqmkheNHFtmPH+XO4PQq1oKZXbMlhhrHOw4HUcbQ4OzxRxua7UjLPW4UTuWLVUORHYmyJuR2KfIm5v71d944nPpZ2tBc50TwAL3JLTYCxBuubVFHXU4jlp4KjGOIBhax7hijjw4w86XbY88lFkrPmqTrpqVmK0eXyRvr0/t1tFSaffGrwNx7Lqy7CMRszM2z596yfTKp/VVZ+5/NWo1mrNnMkzu5jgbhzDhdfryPtBWMTSxudjaHxAXD23xi3IsAz8R7lXfplU/qqr/c/mn0yqf1VWfufzQWujq2StD2G4PsIPMEag9Cs6oVZvDNIWn+y61rmm7XNwAj97MdCtnZm9tY6UMl2bUtY51hJZvYB++MWfiEF0REQEREBERB4Qvngt+6PcF9og8AXqIg8svHMB1AK+kQfHBb90e4LDNQRv8ASY0+xbKIISu3cpXAl0YsASbD36DoqrBsCkkeWujkgvGZBjIN23IJy9E5aFdAqcWB2C2PCcN9L2yv0uqvRbuyPbI2oFnyNAdMH4nOsbhoaRZrb8kEBsfdWlqonysMrWMe5pvqcIBuBbQgrQ2DsSlrCxjDKyR0QlFwS3Bic0XJA7XZv3K/7tbGfTNmD5C/iSue29sgWtHIa5LU3d2HLTyRF2EtbSMhcQdHMe52Q5g4v2IIX6th+IU+rYfiFdBRBQfq1Z+K73L5d5NW8pSugIg539Wnrv2L7+rYfiFdBRBz8eTVuX6U9fkvfq1Z+K73K/ogo9P5OIR6T3H8ipSm3IpGfYJPeSrIiCJp926ZmkTb95FypFtO0CwaLDosqIPALaL1EQEREBVDe6eV1TFAwEsMMkhs/hgltgO0M7i9wNO9W9alds2Ka3FYH4dL8uRQVbb8r5qClMcjm456Vpc4EuIMrWkOsRfr3hSW4skrqdxmk4h84qWg2tYNmkaBqb+jl0sFNuo4y1rCxuFpaWi2TS03aQOViF5R0McWIRtDQ5xc63NxzJ9pQb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1143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1" descr="data:image/jpeg;base64,/9j/4AAQSkZJRgABAQAAAQABAAD/2wCEAAkGBxQSEhUTEhQWFRQWFhcaGBYYGBoYGBYdHBoXGBkXFhcdHSggGBsmHRQbIjEhJSkrLjEuGB8zODMsNygtLisBCgoKDg0OGxAQGzciICU3Mi4tNjQ0LDQuKzAsNTcsLzc3LywsNC8vLSwsLyw0NCwsLzQsLDQvNyw0LDQ0NDQsNP/AABEIAIcBNgMBIgACEQEDEQH/xAAcAAEAAgMBAQEAAAAAAAAAAAAABQYDBAcBAgj/xABFEAABAwIDBQMIBgcHBQAAAAABAAIDBBESITEFBhNBYSJRcQcUMmOBkZLhFhdCUlOxI1WhosHR8BUzQ2Jyk/EkNWR0gv/EABoBAQEBAQEBAQAAAAAAAAAAAAAEBQMBAgb/xAAqEQEAAgIBAgQEBwAAAAAAAAAAAQIDEQQhMQUUQcESYXGREyIyUaGx8P/aAAwDAQACEQMRAD8A7iiIg0tq1UkbQ6KHjdoYmhwa4Nzu5txZx0yuPFYdmbdhnvgcQ5vpMcC17f8AU05jxWlvZVsbC5z3yMawF5Mbyw5A5XHJc13e2oKuB84dMHGNwJMrnZi/f3EKPPzKY4mU2Xk1pEy7I2oaVmBXJN3toVjGwYncaN8bHGQ5ObdoJvbI6q0bP3xicDZwuNWnJw8QVxxeIVtb4bOWPmxNtSuaKA2dvRHKbXF+n9eKnwVoxMT2WxMT2ERF69EREBERAREQEREBERAREQEREBERAREQEREBERAREQEREBERAREQFqbRrGxtu4geK2yqdvNUxyu4Jd2tbXUnMz/g45lPycv4dNtbauGcFrwHMPLkfkqru5FHFQsDQGmSIkgczY5q0Qx5W5BVzZFM11DE4jMQn8ivy8XtaszM95j3fn4tNomZn1j3b+xpMNJC617Qx6f6QtWuooZw2d7LPaDY8/C/d0Wxu1UNfTQhpuRFGD8IXtdhma6NvpN5aL43rJPp1eb1eXMRtZ9LVAh2Jhd4EZ8+/Vd13P3oiqW4Q8Fw1bfNviNVwfbNCXYsVsbSbgagcrrV3d2nw5W473BFnNOFw6XHJfqOPk1XTawZNQ/ViKn7L3jmI4gj40Jz7H96zLPs/bHhmrXHUNccIIxAAlv2hfMXCuXwyoiICIiAiIgIiICIiAiIgIiICIiAiIgIiICIiAiIgIiICIiAiIg+Jj2SuYM2Y9tU+R1rXyXR9qVAjjc86AKgSbRM7HPiFje2aw/GLdIhleJWnURDdJyUFu9IDs9lje0JH7CpmG5aMWvMKsbHDmUUYjYLOhJcfYVi0/TP1j3ZdI/LP1j3SWx3shpIn2sOFHfqcIWLatW0U7pI+yXfa0stZ/F8zp+EARw48V+7C260N4aviQhsDmW0f49F2pj+LJv5vuK7tv5q8+VxaHNs4FpxPAzJ/q6qdUyzzlbNWmWQxUpixAyuPLkOnvVXlHaAJzyuTp7Vs8f1X4n6A8lcZbC255Wz5+Cte09hRTuxkFko0lYcLx3C41HQ3Cq/kvqG8ENBBy/qyvi1a9mpTshq2tnpyP0RmhDBie03lBF7kx2s4HLQ36KTpqlsjWub9pocARY2Pe05hZlGbW2Iych93MlaLNkYbObzt1HQr6faTRQ1RWS0zGY2PqAL8SRgAcLaHhjXLu7lIUFcyZgkjdiab5+GRFu8INlERAREQEREBERAREQEREBERAReFUGk2xUuELTVgyOrHxubwmX4QfKxptyvwdepQX9FCybzQtn4D8TXYgwOIswuPogG/Mmw6r2rqpG10EYf+ikilJZhHpMLLODtdHkWQTKKH2pVSMqqRrX2jldK17MIztE97SHaixaphAREQEREBERBrbQZdhB5qktiY0kMta/JXmrZdhHRcyLG0j3h78RcbgfwWD4xXepZHidd6luNpiJC/EbW05dVCtlBomtgxBvCdhLrXsAfS6rO7arpYJixnaDXBo7zbL9qhII2QYwBgb5tgB+87MknryWXjpOuvfp/v5QUrMR17o41dRBBFheHMMMdm92Q1960NsQR8Fpax2Iuu7CfzWKmibFBC90hlkwdlvIZDI9VH7amLbEGxPK97LVpj3bp+/3WRXc9GptOrLiDbCbeNtOajXG+qOcTrmvAFdWsRCiI0vfkx2y9kwjvcEjqv0RTPu0HouK+S7di7hL4f8rtsbLABV44nS3FE6fSIi6Ooo/amymzAdp8bmklr43YSCdSRo72hSCIIY1UtNEDPins+xfFHmGcnOjBJJHPDfwW/s7aMU7ccL2vbobG9j3OHI9CtpaFdssPY5sbjC5xDsceRxDQkaOHQoN9FDw1c0Eb3VVnhhbZ8TTdwORLmcram2Vlv0NfHM3FE9r294P5jkg2UREBERAREQEREBERAVbp90mMquPi7OMubHh9Em59K+fbfI7T/E6KyIgp0u5Ti8ESRYWyCRjjTgz4muxtxz47vGLUWFxllqpGv2NUvqo6hlRG1sYLRGYC42dgx3fxBmcGWWV+an3OsCe5YKCsbNG2Vl8LxcXFjbwQRG2tj1M1RFLFURxthJLWOhLyS5rmOu7iDKzsssuqngvUQEREBERAREQeOF1znygbPw/pA25HRdHWptOiErC0gaLjlw1yxqzllxReOr84Q7zujcWuuPD+uqi5N4SYGtzJw5knP3qy+UDdF8UmKNpI8FRaKhc4AHs3aSCeaj8tSvoijjxE9IbVLWtbCGWOdsyedhp3Bak8xcblSf0ama2K4/vMAb/9AW/Nbe0N1HwgYj2jkB3novdVrMy61495npHdXVtbNpjLI1oBOYvZWCm3DqXWu0i/K2a6LuP5POEQ+TUd4XatJkjHaZ0t+4ezeFCLjwKtSx08IY0NGgWRVRGlkRqBERevRERAREQFHybJYOI6K0UsjbGRoF8tCRoSpBEENR1VRFjFUGOYxhdxmXGIDUGLMg27iVI0VbHM0Pie17TzaQR4Zc1sEKOGxomyOljbw5C0i7cgb6FzdCQgkUUNs+qqWvEVRGHAg2njybkPttObSemSk6WqZIMUbmuHeDdBmREQEREBERAREQYqpwDHXIGRGf7FEblyA0UFiDZgBsdD3Fb23dnCpp5YHXAkjc241FwRcdVB+TXdt1BQshkN5CXOefEmw9jbD2ILUiIgIiICIiAiIgIiINWr2fHJ6TQVz2h3Pgm2VG7AMRgLr872JuF0xVjdj/tMX/rH8nLnkxxeNS+qWms7hy+j27gipW1DMTomRuBt6Qwgt938Fa9w6Y1076yVvYYbRAjK/Mqob1QNFJRyfaMDB7MDbLrHk+hwUEI/y3WZxKRfJNp9NtPk2imKPh9VgMTe4e5fQC9Ra7KEREBERAREQEREBERAREQFF/2DEJRNGDG8G7uGcLX9Ht0OuuvVSiIISLak8cgjqIDhc/CyWK725nLiNtiZ1OY6qZjkDvRIOZGRvmMiF9KGqN328TjQvdBIXXcWei/S+NhyJsLX1QTKKFq9uGCQtnic2IkBsze03P74GbM+amWuB0QeoiICLxzgBc5AanuVc2XvYyaCqqMBaynkkaL6yBjGuDhlkHYstcrHmgna6qEUb5HXLWNLjYXNgL5AalV3Zm9BfNwiwvDsRaWtDS0NDS4OaXG9g8ZjM9y1Z95o6ykqmAWe2lxubqLPY42uRY2tY+Kidy22qoRhw2ZN2RoOxT5KW+W0ciuP0mJn7KceKtsF7z3jToNFWslBMbgbGxHNp7nDVp6FbC1aqia8EXLCftMOE+8arC2SaNwDgJI7emMniwzLm6G5vpZVJkgiwUdYyVuKN1xp4HuI5LOgIiICIiAiIgwVlWyJhkkcGMbq5xsB1J5BVfc2ujl2U0Rva/BAWuwkGxwnIkc1Obxlpgex8UkrZAWFsbcZs4EXt3Ksbk0nm1CKNlPUNcI5CXPjwtLiCTnfmTkg53vdL/0lE3/x2E/Cxdq3XZhpIB6tv5LhO3925+HTGPZ80fDjaJHcMC5wWN7HPNW3Zm/lZHC2MUkpLWgX4Zt+ag4eKaTO4XcnJFqViJddRcp+m20XejSTf7Xz6he/TTaWvmk3+1rzzV6F1VFykb4bRFz5pPY3y4el9efTJfEu/G0QLGmlHjF/IoOsouN/T2v/AAZef+Eef/CjKrfCscbPFRfu4drIO5SVDW+k5o8SAomr3qpo9ZAfBcOm23I6+ITm+twf5rAa/wBXL8PzQdtfvzSD7ZOdtFgd5QKbQYr+At77rjPn3q5fh+aeferl+H5oOx/WHTdz9e7kszd/qTmXD2fxXFvPvVy/D808+9XL8PzQdo+n9Je13e7+Kzs33pD9tcQ8+9XL8PzTz71cvw/NB3H6aUv3/wAk+mlL9/8AJcN8+9XL8PzTz71cvw/NB3eLe+kd/igeKyjeel/GauCeferl+H5p596uX4fmg/Qce2qd2krPiC0K6gZI8zU9RwpjbMODo32sAHsvnpbIgrhg2ifw5fh+ayM2u8aNmHsP80Hdavbogc0TtcGFovO0XixaEOIvgF+Zy6qWhla9oc0hzSLgg3BB0IPNcH2VvnPAbNbK4HVrmYtehUjLvdWvLJIop2FrcIDY/wBG4XJs5hy56jNB1/a1EZ4ZIg90Ze0txttibfmL5Krbt7vVMUdfFK4YZi7gnsWsYmxgkMaMPoDLustncTeGpq2HzqmkheNHFtmPH+XO4PQq1oKZXbMlhhrHOw4HUcbQ4OzxRxua7UjLPW4UTuWLVUORHYmyJuR2KfIm5v71d944nPpZ2tBc50TwAL3JLTYCxBuubVFHXU4jlp4KjGOIBhax7hijjw4w86XbY88lFkrPmqTrpqVmK0eXyRvr0/t1tFSaffGrwNx7Lqy7CMRszM2z596yfTKp/VVZ+5/NWo1mrNnMkzu5jgbhzDhdfryPtBWMTSxudjaHxAXD23xi3IsAz8R7lXfplU/qqr/c/mn0yqf1VWfufzQWujq2StD2G4PsIPMEag9Cs6oVZvDNIWn+y61rmm7XNwAj97MdCtnZm9tY6UMl2bUtY51hJZvYB++MWfiEF0REQEREBERB4Qvngt+6PcF9og8AXqIg8svHMB1AK+kQfHBb90e4LDNQRv8ASY0+xbKIISu3cpXAl0YsASbD36DoqrBsCkkeWujkgvGZBjIN23IJy9E5aFdAqcWB2C2PCcN9L2yv0uqvRbuyPbI2oFnyNAdMH4nOsbhoaRZrb8kEBsfdWlqonysMrWMe5pvqcIBuBbQgrQ2DsSlrCxjDKyR0QlFwS3Bic0XJA7XZv3K/7tbGfTNmD5C/iSue29sgWtHIa5LU3d2HLTyRF2EtbSMhcQdHMe52Q5g4v2IIX6th+IU+rYfiFdBRBQfq1Z+K73L5d5NW8pSugIg539Wnrv2L7+rYfiFdBRBz8eTVuX6U9fkvfq1Z+K73K/ogo9P5OIR6T3H8ipSm3IpGfYJPeSrIiCJp926ZmkTb95FypFtO0CwaLDosqIPALaL1EQEREBVDe6eV1TFAwEsMMkhs/hgltgO0M7i9wNO9W9alds2Ka3FYH4dL8uRQVbb8r5qClMcjm456Vpc4EuIMrWkOsRfr3hSW4skrqdxmk4h84qWg2tYNmkaBqb+jl0sFNuo4y1rCxuFpaWi2TS03aQOViF5R0McWIRtDQ5xc63NxzJ9pQb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2667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88" y="1752600"/>
            <a:ext cx="7699020" cy="335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FF"/>
                </a:solidFill>
                <a:latin typeface="Tahoma" pitchFamily="34" charset="0"/>
              </a:rPr>
              <a:t>Ex.2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A tree cast a shadow 18 feet long.  At the same time a person who is 6 feet tall cast a shadow 4 feet long.  How tall is the tree?</a:t>
            </a: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1820863" y="1477963"/>
          <a:ext cx="5732462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2159000" imgH="419100" progId="Equation.DSMT4">
                  <p:embed/>
                </p:oleObj>
              </mc:Choice>
              <mc:Fallback>
                <p:oleObj name="Equation" r:id="rId3" imgW="2159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477963"/>
                        <a:ext cx="5732462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4114800" y="2743200"/>
          <a:ext cx="12477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469696" imgH="393529" progId="Equation.DSMT4">
                  <p:embed/>
                </p:oleObj>
              </mc:Choice>
              <mc:Fallback>
                <p:oleObj name="Equation" r:id="rId5" imgW="46969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124777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3657600" y="3856038"/>
          <a:ext cx="26670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7" imgW="431425" imgH="177646" progId="Equation.DSMT4">
                  <p:embed/>
                </p:oleObj>
              </mc:Choice>
              <mc:Fallback>
                <p:oleObj name="Equation" r:id="rId7" imgW="43142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56038"/>
                        <a:ext cx="266700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85855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534400" cy="1600200"/>
          </a:xfrm>
        </p:spPr>
        <p:txBody>
          <a:bodyPr/>
          <a:lstStyle/>
          <a:p>
            <a:pPr algn="l"/>
            <a:r>
              <a:rPr lang="en-US" altLang="en-US" sz="3200" b="1" smtClean="0">
                <a:solidFill>
                  <a:schemeClr val="tx1"/>
                </a:solidFill>
              </a:rPr>
              <a:t>The ratio of the perimeters of two similar polygons equals the ratio of any pair of corresponding sides.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76200" y="2438400"/>
            <a:ext cx="4191000" cy="3033713"/>
            <a:chOff x="48" y="1536"/>
            <a:chExt cx="2640" cy="1911"/>
          </a:xfrm>
        </p:grpSpPr>
        <p:sp>
          <p:nvSpPr>
            <p:cNvPr id="18438" name="AutoShape 4"/>
            <p:cNvSpPr>
              <a:spLocks noChangeArrowheads="1"/>
            </p:cNvSpPr>
            <p:nvPr/>
          </p:nvSpPr>
          <p:spPr bwMode="auto">
            <a:xfrm>
              <a:off x="384" y="1872"/>
              <a:ext cx="912" cy="1200"/>
            </a:xfrm>
            <a:prstGeom prst="triangle">
              <a:avLst>
                <a:gd name="adj" fmla="val 3464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576" y="1536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48" y="3032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C		 T</a:t>
              </a:r>
            </a:p>
          </p:txBody>
        </p:sp>
        <p:sp>
          <p:nvSpPr>
            <p:cNvPr id="18441" name="AutoShape 7"/>
            <p:cNvSpPr>
              <a:spLocks noChangeArrowheads="1"/>
            </p:cNvSpPr>
            <p:nvPr/>
          </p:nvSpPr>
          <p:spPr bwMode="auto">
            <a:xfrm>
              <a:off x="1872" y="1968"/>
              <a:ext cx="624" cy="624"/>
            </a:xfrm>
            <a:prstGeom prst="triangle">
              <a:avLst>
                <a:gd name="adj" fmla="val 26282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1872" y="1651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8443" name="Text Box 9"/>
            <p:cNvSpPr txBox="1">
              <a:spLocks noChangeArrowheads="1"/>
            </p:cNvSpPr>
            <p:nvPr/>
          </p:nvSpPr>
          <p:spPr bwMode="auto">
            <a:xfrm>
              <a:off x="1632" y="2552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D	  G</a:t>
              </a:r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240" y="2160"/>
              <a:ext cx="1152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lain" startAt="6"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       4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 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      10</a:t>
              </a:r>
            </a:p>
          </p:txBody>
        </p:sp>
        <p:sp>
          <p:nvSpPr>
            <p:cNvPr id="18445" name="Text Box 11"/>
            <p:cNvSpPr txBox="1">
              <a:spLocks noChangeArrowheads="1"/>
            </p:cNvSpPr>
            <p:nvPr/>
          </p:nvSpPr>
          <p:spPr bwMode="auto">
            <a:xfrm>
              <a:off x="1728" y="1968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00FF"/>
                  </a:solidFill>
                  <a:latin typeface="Arial" charset="0"/>
                </a:rPr>
                <a:t>y</a:t>
              </a:r>
            </a:p>
          </p:txBody>
        </p:sp>
      </p:grp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343400" y="1676400"/>
            <a:ext cx="4191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Arial" charset="0"/>
              </a:rPr>
              <a:t>The ratio of the perimeters of CAT to DOG is 3:2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Arial" charset="0"/>
              </a:rPr>
              <a:t>Find the value of y.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562600" y="5562600"/>
            <a:ext cx="1981200" cy="10366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>
                <a:solidFill>
                  <a:srgbClr val="0000FF"/>
                </a:solidFill>
                <a:latin typeface="Arial" charset="0"/>
              </a:rPr>
              <a:t>y = 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autoUpdateAnimBg="0"/>
      <p:bldP spid="3380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4953000" y="187325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1600200" y="133985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914400" y="1873250"/>
            <a:ext cx="156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Arial" charset="0"/>
              </a:rPr>
              <a:t>12 cm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4267200" y="18732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Arial" charset="0"/>
              </a:rPr>
              <a:t>4 cm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152400" y="324485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  <a:latin typeface="Arial" charset="0"/>
              </a:rPr>
              <a:t>Perimeter = 60 cm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4953000" y="30162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  <a:latin typeface="Arial" charset="0"/>
              </a:rPr>
              <a:t>Perimeter = x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828800" y="5821363"/>
            <a:ext cx="5181600" cy="10366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>
                <a:solidFill>
                  <a:srgbClr val="0000FF"/>
                </a:solidFill>
                <a:latin typeface="Arial" charset="0"/>
              </a:rPr>
              <a:t>x = 20 cm</a:t>
            </a:r>
          </a:p>
        </p:txBody>
      </p:sp>
      <p:sp>
        <p:nvSpPr>
          <p:cNvPr id="1946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/>
            <a:r>
              <a:rPr lang="en-US" altLang="en-US" sz="3600" b="1" smtClean="0">
                <a:solidFill>
                  <a:schemeClr val="tx1"/>
                </a:solidFill>
              </a:rPr>
              <a:t>Find the perimeter of the smaller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05800" cy="61706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500" b="1" u="sng">
                <a:solidFill>
                  <a:schemeClr val="accent2"/>
                </a:solidFill>
                <a:latin typeface="Century Gothic" pitchFamily="34" charset="0"/>
              </a:rPr>
              <a:t>Scale Factor</a:t>
            </a:r>
            <a:r>
              <a:rPr lang="en-US" altLang="en-US" sz="4800" b="1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altLang="en-US" sz="6000" b="1">
                <a:solidFill>
                  <a:schemeClr val="tx1"/>
                </a:solidFill>
                <a:latin typeface="Century Gothic" pitchFamily="34" charset="0"/>
              </a:rPr>
              <a:t>– the ratio of a new image to its original image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6000" b="1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chemeClr val="tx1"/>
                </a:solidFill>
                <a:latin typeface="Century Gothic" pitchFamily="34" charset="0"/>
              </a:rPr>
              <a:t>The ratio of corresponding sides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51128"/>
      </a:hlink>
      <a:folHlink>
        <a:srgbClr val="FFFFFF"/>
      </a:folHlink>
    </a:clrScheme>
    <a:fontScheme name="Default Design">
      <a:majorFont>
        <a:latin typeface="ZapfHumnst BT"/>
        <a:ea typeface=""/>
        <a:cs typeface=""/>
      </a:majorFont>
      <a:minorFont>
        <a:latin typeface="ZapfHumns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5112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51128"/>
      </a:hlink>
      <a:folHlink>
        <a:srgbClr val="FFFFFF"/>
      </a:folHlink>
    </a:clrScheme>
    <a:fontScheme name="Default Design">
      <a:majorFont>
        <a:latin typeface="ZapfHumnst BT"/>
        <a:ea typeface=""/>
        <a:cs typeface=""/>
      </a:majorFont>
      <a:minorFont>
        <a:latin typeface="ZapfHumns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5112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474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Berlin Sans FB Demi</vt:lpstr>
      <vt:lpstr>Cambria Math</vt:lpstr>
      <vt:lpstr>Century Gothic</vt:lpstr>
      <vt:lpstr>Franklin Gothic Medium</vt:lpstr>
      <vt:lpstr>Symbol</vt:lpstr>
      <vt:lpstr>Tahoma</vt:lpstr>
      <vt:lpstr>Times New Roman</vt:lpstr>
      <vt:lpstr>ZapfHumnst BT</vt:lpstr>
      <vt:lpstr>Default Design</vt:lpstr>
      <vt:lpstr>iRespondGraphMaster</vt:lpstr>
      <vt:lpstr>Equation</vt:lpstr>
      <vt:lpstr>PowerPoint Presentation</vt:lpstr>
      <vt:lpstr>PowerPoint Presentation</vt:lpstr>
      <vt:lpstr>Solve for x and y.</vt:lpstr>
      <vt:lpstr>ABCD ~ EFGH.   Solve for x.</vt:lpstr>
      <vt:lpstr>PowerPoint Presentation</vt:lpstr>
      <vt:lpstr>PowerPoint Presentation</vt:lpstr>
      <vt:lpstr>The ratio of the perimeters of two similar polygons equals the ratio of any pair of corresponding sides.</vt:lpstr>
      <vt:lpstr>Find the perimeter of the smaller triangle.</vt:lpstr>
      <vt:lpstr>PowerPoint Presentation</vt:lpstr>
      <vt:lpstr>Scale Factor</vt:lpstr>
      <vt:lpstr>Find the coordinates of the dilation image for the given scale factor, k.</vt:lpstr>
      <vt:lpstr>Find the coordinates of the dilation image for the given scale factor, k.</vt:lpstr>
      <vt:lpstr>Find the coordinates of the dilation image for the given scale factor, k.</vt:lpstr>
      <vt:lpstr>PowerPoint Presentation</vt:lpstr>
      <vt:lpstr>k = 1/2</vt:lpstr>
      <vt:lpstr>k = 2</vt:lpstr>
      <vt:lpstr>Worksheet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</dc:title>
  <dc:creator>Emily Freeman</dc:creator>
  <cp:lastModifiedBy>Cim Keith</cp:lastModifiedBy>
  <cp:revision>59</cp:revision>
  <dcterms:created xsi:type="dcterms:W3CDTF">2007-09-13T20:05:36Z</dcterms:created>
  <dcterms:modified xsi:type="dcterms:W3CDTF">2018-09-12T20:53:10Z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