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  <p:sldMasterId id="2147483692" r:id="rId2"/>
  </p:sldMasterIdLst>
  <p:handoutMasterIdLst>
    <p:handoutMasterId r:id="rId25"/>
  </p:handout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80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1367B-FA82-4275-A01B-18857F791FA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0147F-38B2-4F48-9282-E6368638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4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9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1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5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54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08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1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0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8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61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30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9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09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3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8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7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4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9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0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5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05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3-1 Similar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Ratios, Similarity, scale factor, and dilations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2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7"/>
          <p:cNvGraphicFramePr>
            <a:graphicFrameLocks noGrp="1" noChangeAspect="1"/>
          </p:cNvGraphicFramePr>
          <p:nvPr>
            <p:ph sz="half" idx="1"/>
          </p:nvPr>
        </p:nvGraphicFramePr>
        <p:xfrm>
          <a:off x="3028950" y="3460750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943100" imgH="393700" progId="Equation.DSMT4">
                  <p:embed/>
                </p:oleObj>
              </mc:Choice>
              <mc:Fallback>
                <p:oleObj name="Equation" r:id="rId3" imgW="1943100" imgH="393700" progId="Equation.DSMT4">
                  <p:embed/>
                  <p:pic>
                    <p:nvPicPr>
                      <p:cNvPr id="16386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460750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524000" y="762000"/>
            <a:ext cx="9144000" cy="5029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altLang="en-US" sz="3000">
              <a:solidFill>
                <a:srgbClr val="750E28"/>
              </a:solidFill>
            </a:endParaRPr>
          </a:p>
        </p:txBody>
      </p:sp>
      <p:sp>
        <p:nvSpPr>
          <p:cNvPr id="16388" name="Rectangle 47"/>
          <p:cNvSpPr>
            <a:spLocks noChangeArrowheads="1"/>
          </p:cNvSpPr>
          <p:nvPr/>
        </p:nvSpPr>
        <p:spPr bwMode="auto">
          <a:xfrm>
            <a:off x="5715000" y="1905000"/>
            <a:ext cx="533400" cy="1066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389" name="Text Box 48"/>
          <p:cNvSpPr txBox="1">
            <a:spLocks noChangeArrowheads="1"/>
          </p:cNvSpPr>
          <p:nvPr/>
        </p:nvSpPr>
        <p:spPr bwMode="auto">
          <a:xfrm>
            <a:off x="5381625" y="278765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6390" name="Text Box 49"/>
          <p:cNvSpPr txBox="1">
            <a:spLocks noChangeArrowheads="1"/>
          </p:cNvSpPr>
          <p:nvPr/>
        </p:nvSpPr>
        <p:spPr bwMode="auto">
          <a:xfrm>
            <a:off x="6248400" y="2743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6391" name="Text Box 50"/>
          <p:cNvSpPr txBox="1">
            <a:spLocks noChangeArrowheads="1"/>
          </p:cNvSpPr>
          <p:nvPr/>
        </p:nvSpPr>
        <p:spPr bwMode="auto">
          <a:xfrm>
            <a:off x="6238875" y="1600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16392" name="Text Box 51"/>
          <p:cNvSpPr txBox="1">
            <a:spLocks noChangeArrowheads="1"/>
          </p:cNvSpPr>
          <p:nvPr/>
        </p:nvSpPr>
        <p:spPr bwMode="auto">
          <a:xfrm>
            <a:off x="5334000" y="1600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D</a:t>
            </a:r>
          </a:p>
        </p:txBody>
      </p:sp>
      <p:sp>
        <p:nvSpPr>
          <p:cNvPr id="16393" name="Text Box 52"/>
          <p:cNvSpPr txBox="1">
            <a:spLocks noChangeArrowheads="1"/>
          </p:cNvSpPr>
          <p:nvPr/>
        </p:nvSpPr>
        <p:spPr bwMode="auto">
          <a:xfrm>
            <a:off x="5791200" y="28956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6394" name="Text Box 53"/>
          <p:cNvSpPr txBox="1">
            <a:spLocks noChangeArrowheads="1"/>
          </p:cNvSpPr>
          <p:nvPr/>
        </p:nvSpPr>
        <p:spPr bwMode="auto">
          <a:xfrm>
            <a:off x="6248400" y="21336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16395" name="Rectangle 54"/>
          <p:cNvSpPr>
            <a:spLocks noChangeArrowheads="1"/>
          </p:cNvSpPr>
          <p:nvPr/>
        </p:nvSpPr>
        <p:spPr bwMode="auto">
          <a:xfrm>
            <a:off x="7924800" y="1524000"/>
            <a:ext cx="1371600" cy="1828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396" name="Text Box 55"/>
          <p:cNvSpPr txBox="1">
            <a:spLocks noChangeArrowheads="1"/>
          </p:cNvSpPr>
          <p:nvPr/>
        </p:nvSpPr>
        <p:spPr bwMode="auto">
          <a:xfrm>
            <a:off x="7620000" y="32004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E</a:t>
            </a:r>
          </a:p>
        </p:txBody>
      </p:sp>
      <p:sp>
        <p:nvSpPr>
          <p:cNvPr id="16397" name="Text Box 56"/>
          <p:cNvSpPr txBox="1">
            <a:spLocks noChangeArrowheads="1"/>
          </p:cNvSpPr>
          <p:nvPr/>
        </p:nvSpPr>
        <p:spPr bwMode="auto">
          <a:xfrm>
            <a:off x="9296400" y="3124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F</a:t>
            </a:r>
          </a:p>
        </p:txBody>
      </p:sp>
      <p:sp>
        <p:nvSpPr>
          <p:cNvPr id="16398" name="Text Box 57"/>
          <p:cNvSpPr txBox="1">
            <a:spLocks noChangeArrowheads="1"/>
          </p:cNvSpPr>
          <p:nvPr/>
        </p:nvSpPr>
        <p:spPr bwMode="auto">
          <a:xfrm>
            <a:off x="9220200" y="11430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G</a:t>
            </a:r>
          </a:p>
        </p:txBody>
      </p:sp>
      <p:sp>
        <p:nvSpPr>
          <p:cNvPr id="16399" name="Text Box 58"/>
          <p:cNvSpPr txBox="1">
            <a:spLocks noChangeArrowheads="1"/>
          </p:cNvSpPr>
          <p:nvPr/>
        </p:nvSpPr>
        <p:spPr bwMode="auto">
          <a:xfrm>
            <a:off x="7543800" y="1219200"/>
            <a:ext cx="38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chemeClr val="tx1"/>
                </a:solidFill>
                <a:latin typeface="Century Gothic" pitchFamily="34" charset="0"/>
              </a:rPr>
              <a:t>H</a:t>
            </a:r>
          </a:p>
        </p:txBody>
      </p:sp>
      <p:sp>
        <p:nvSpPr>
          <p:cNvPr id="16400" name="Text Box 59"/>
          <p:cNvSpPr txBox="1">
            <a:spLocks noChangeArrowheads="1"/>
          </p:cNvSpPr>
          <p:nvPr/>
        </p:nvSpPr>
        <p:spPr bwMode="auto">
          <a:xfrm>
            <a:off x="8382000" y="3276600"/>
            <a:ext cx="838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18</a:t>
            </a:r>
          </a:p>
        </p:txBody>
      </p:sp>
      <p:sp>
        <p:nvSpPr>
          <p:cNvPr id="16401" name="Text Box 60"/>
          <p:cNvSpPr txBox="1">
            <a:spLocks noChangeArrowheads="1"/>
          </p:cNvSpPr>
          <p:nvPr/>
        </p:nvSpPr>
        <p:spPr bwMode="auto">
          <a:xfrm>
            <a:off x="9372600" y="2286000"/>
            <a:ext cx="60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chemeClr val="tx1"/>
                </a:solidFill>
                <a:latin typeface="Century Gothic" pitchFamily="34" charset="0"/>
              </a:rPr>
              <a:t>27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6934200" y="4800601"/>
            <a:ext cx="160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  <a:latin typeface="Arial" charset="0"/>
              </a:rPr>
              <a:t>x = 9</a:t>
            </a:r>
          </a:p>
        </p:txBody>
      </p:sp>
      <p:sp>
        <p:nvSpPr>
          <p:cNvPr id="16403" name="Title 2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11.   ABCD </a:t>
            </a:r>
            <a:r>
              <a:rPr lang="en-US" altLang="en-US" dirty="0" smtClean="0"/>
              <a:t>~ EFGH.   Solve for x.</a:t>
            </a:r>
          </a:p>
        </p:txBody>
      </p:sp>
    </p:spTree>
    <p:extLst>
      <p:ext uri="{BB962C8B-B14F-4D97-AF65-F5344CB8AC3E}">
        <p14:creationId xmlns:p14="http://schemas.microsoft.com/office/powerpoint/2010/main" val="287977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90" y="831273"/>
            <a:ext cx="9192698" cy="51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0655" y="452582"/>
            <a:ext cx="7044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12.  Find the distance across the river, RC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9144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FF"/>
                </a:solidFill>
                <a:latin typeface="Tahoma" pitchFamily="34" charset="0"/>
              </a:rPr>
              <a:t>Ex.13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A tree cast a shadow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24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long. 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At the same time a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wall that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is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4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tall cast a shadow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6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feet long.  How tall is the tree?</a:t>
            </a:r>
          </a:p>
        </p:txBody>
      </p:sp>
      <p:sp>
        <p:nvSpPr>
          <p:cNvPr id="2" name="AutoShape 19" descr="data:image/jpeg;base64,/9j/4AAQSkZJRgABAQAAAQABAAD/2wCEAAkGBxQSEhUTEhQWFRQWFhcaGBYYGBoYGBYdHBoXGBkXFhcdHSggGBsmHRQbIjEhJSkrLjEuGB8zODMsNygtLisBCgoKDg0OGxAQGzciICU3Mi4tNjQ0LDQuKzAsNTcsLzc3LywsNC8vLSwsLyw0NCwsLzQsLDQvNyw0LDQ0NDQsNP/AABEIAIcBNgMBIgACEQEDEQH/xAAcAAEAAgMBAQEAAAAAAAAAAAAABQYDBAcBAgj/xABFEAABAwIDBQMIBgcHBQAAAAABAAIDBBESITEFBhNBYSJRcQcUMmOBkZLhFhdCUlOxI1WhosHR8BUzQ2Jyk/EkNWR0gv/EABoBAQEBAQEBAQAAAAAAAAAAAAAEBQMBAgb/xAAqEQEAAgIBAgQEBwAAAAAAAAAAAQIDEQQhMQUUQcESYXGREyIyUaGx8P/aAAwDAQACEQMRAD8A7iiIg0tq1UkbQ6KHjdoYmhwa4Nzu5txZx0yuPFYdmbdhnvgcQ5vpMcC17f8AU05jxWlvZVsbC5z3yMawF5Mbyw5A5XHJc13e2oKuB84dMHGNwJMrnZi/f3EKPPzKY4mU2Xk1pEy7I2oaVmBXJN3toVjGwYncaN8bHGQ5ObdoJvbI6q0bP3xicDZwuNWnJw8QVxxeIVtb4bOWPmxNtSuaKA2dvRHKbXF+n9eKnwVoxMT2WxMT2ERF69EREBERAREQEREBERAREQEREBERAREQEREBERAREQEREBERAREQFqbRrGxtu4geK2yqdvNUxyu4Jd2tbXUnMz/g45lPycv4dNtbauGcFrwHMPLkfkqru5FHFQsDQGmSIkgczY5q0Qx5W5BVzZFM11DE4jMQn8ivy8XtaszM95j3fn4tNomZn1j3b+xpMNJC617Qx6f6QtWuooZw2d7LPaDY8/C/d0Wxu1UNfTQhpuRFGD8IXtdhma6NvpN5aL43rJPp1eb1eXMRtZ9LVAh2Jhd4EZ8+/Vd13P3oiqW4Q8Fw1bfNviNVwfbNCXYsVsbSbgagcrrV3d2nw5W473BFnNOFw6XHJfqOPk1XTawZNQ/ViKn7L3jmI4gj40Jz7H96zLPs/bHhmrXHUNccIIxAAlv2hfMXCuXwyoiICIiAiIgIiICIiAiIgIiICIiAiIgIiICIiAiIgIiICIiAiIg+Jj2SuYM2Y9tU+R1rXyXR9qVAjjc86AKgSbRM7HPiFje2aw/GLdIhleJWnURDdJyUFu9IDs9lje0JH7CpmG5aMWvMKsbHDmUUYjYLOhJcfYVi0/TP1j3ZdI/LP1j3SWx3shpIn2sOFHfqcIWLatW0U7pI+yXfa0stZ/F8zp+EARw48V+7C260N4aviQhsDmW0f49F2pj+LJv5vuK7tv5q8+VxaHNs4FpxPAzJ/q6qdUyzzlbNWmWQxUpixAyuPLkOnvVXlHaAJzyuTp7Vs8f1X4n6A8lcZbC255Wz5+Cte09hRTuxkFko0lYcLx3C41HQ3Cq/kvqG8ENBBy/qyvi1a9mpTshq2tnpyP0RmhDBie03lBF7kx2s4HLQ36KTpqlsjWub9pocARY2Pe05hZlGbW2Iych93MlaLNkYbObzt1HQr6faTRQ1RWS0zGY2PqAL8SRgAcLaHhjXLu7lIUFcyZgkjdiab5+GRFu8INlERAREQEREBERAREQEREBERAReFUGk2xUuELTVgyOrHxubwmX4QfKxptyvwdepQX9FCybzQtn4D8TXYgwOIswuPogG/Mmw6r2rqpG10EYf+ikilJZhHpMLLODtdHkWQTKKH2pVSMqqRrX2jldK17MIztE97SHaixaphAREQEREBERBrbQZdhB5qktiY0kMta/JXmrZdhHRcyLG0j3h78RcbgfwWD4xXepZHidd6luNpiJC/EbW05dVCtlBomtgxBvCdhLrXsAfS6rO7arpYJixnaDXBo7zbL9qhII2QYwBgb5tgB+87MknryWXjpOuvfp/v5QUrMR17o41dRBBFheHMMMdm92Q1960NsQR8Fpax2Iuu7CfzWKmibFBC90hlkwdlvIZDI9VH7amLbEGxPK97LVpj3bp+/3WRXc9GptOrLiDbCbeNtOajXG+qOcTrmvAFdWsRCiI0vfkx2y9kwjvcEjqv0RTPu0HouK+S7di7hL4f8rtsbLABV44nS3FE6fSIi6Ooo/amymzAdp8bmklr43YSCdSRo72hSCIIY1UtNEDPins+xfFHmGcnOjBJJHPDfwW/s7aMU7ccL2vbobG9j3OHI9CtpaFdssPY5sbjC5xDsceRxDQkaOHQoN9FDw1c0Eb3VVnhhbZ8TTdwORLmcram2Vlv0NfHM3FE9r294P5jkg2UREBERAREQEREBERAVbp90mMquPi7OMubHh9Em59K+fbfI7T/E6KyIgp0u5Ti8ESRYWyCRjjTgz4muxtxz47vGLUWFxllqpGv2NUvqo6hlRG1sYLRGYC42dgx3fxBmcGWWV+an3OsCe5YKCsbNG2Vl8LxcXFjbwQRG2tj1M1RFLFURxthJLWOhLyS5rmOu7iDKzsssuqngvUQEREBERAREQeOF1znygbPw/pA25HRdHWptOiErC0gaLjlw1yxqzllxReOr84Q7zujcWuuPD+uqi5N4SYGtzJw5knP3qy+UDdF8UmKNpI8FRaKhc4AHs3aSCeaj8tSvoijjxE9IbVLWtbCGWOdsyedhp3Bak8xcblSf0ama2K4/vMAb/9AW/Nbe0N1HwgYj2jkB3novdVrMy61495npHdXVtbNpjLI1oBOYvZWCm3DqXWu0i/K2a6LuP5POEQ+TUd4XatJkjHaZ0t+4ezeFCLjwKtSx08IY0NGgWRVRGlkRqBERevRERAREQFHybJYOI6K0UsjbGRoF8tCRoSpBEENR1VRFjFUGOYxhdxmXGIDUGLMg27iVI0VbHM0Pie17TzaQR4Zc1sEKOGxomyOljbw5C0i7cgb6FzdCQgkUUNs+qqWvEVRGHAg2njybkPttObSemSk6WqZIMUbmuHeDdBmREQEREBERAREQYqpwDHXIGRGf7FEblyA0UFiDZgBsdD3Fb23dnCpp5YHXAkjc241FwRcdVB+TXdt1BQshkN5CXOefEmw9jbD2ILUiIgIiICIiAiIgIiINWr2fHJ6TQVz2h3Pgm2VG7AMRgLr872JuF0xVjdj/tMX/rH8nLnkxxeNS+qWms7hy+j27gipW1DMTomRuBt6Qwgt938Fa9w6Y1076yVvYYbRAjK/Mqob1QNFJRyfaMDB7MDbLrHk+hwUEI/y3WZxKRfJNp9NtPk2imKPh9VgMTe4e5fQC9Ra7KEREBERAREQEREBERAREQFF/2DEJRNGDG8G7uGcLX9Ht0OuuvVSiIISLak8cgjqIDhc/CyWK725nLiNtiZ1OY6qZjkDvRIOZGRvmMiF9KGqN328TjQvdBIXXcWei/S+NhyJsLX1QTKKFq9uGCQtnic2IkBsze03P74GbM+amWuB0QeoiICLxzgBc5AanuVc2XvYyaCqqMBaynkkaL6yBjGuDhlkHYstcrHmgna6qEUb5HXLWNLjYXNgL5AalV3Zm9BfNwiwvDsRaWtDS0NDS4OaXG9g8ZjM9y1Z95o6ykqmAWe2lxubqLPY42uRY2tY+Kidy22qoRhw2ZN2RoOxT5KW+W0ciuP0mJn7KceKtsF7z3jToNFWslBMbgbGxHNp7nDVp6FbC1aqia8EXLCftMOE+8arC2SaNwDgJI7emMniwzLm6G5vpZVJkgiwUdYyVuKN1xp4HuI5LOgIiICIiAiIgwVlWyJhkkcGMbq5xsB1J5BVfc2ujl2U0Rva/BAWuwkGxwnIkc1Obxlpgex8UkrZAWFsbcZs4EXt3Ksbk0nm1CKNlPUNcI5CXPjwtLiCTnfmTkg53vdL/0lE3/x2E/Cxdq3XZhpIB6tv5LhO3925+HTGPZ80fDjaJHcMC5wWN7HPNW3Zm/lZHC2MUkpLWgX4Zt+ag4eKaTO4XcnJFqViJddRcp+m20XejSTf7Xz6he/TTaWvmk3+1rzzV6F1VFykb4bRFz5pPY3y4el9efTJfEu/G0QLGmlHjF/IoOsouN/T2v/AAZef+Eef/CjKrfCscbPFRfu4drIO5SVDW+k5o8SAomr3qpo9ZAfBcOm23I6+ITm+twf5rAa/wBXL8PzQdtfvzSD7ZOdtFgd5QKbQYr+At77rjPn3q5fh+aeferl+H5oOx/WHTdz9e7kszd/qTmXD2fxXFvPvVy/D808+9XL8PzQdo+n9Je13e7+Kzs33pD9tcQ8+9XL8PzTz71cvw/NB3H6aUv3/wAk+mlL9/8AJcN8+9XL8PzTz71cvw/NB3eLe+kd/igeKyjeel/GauCeferl+H5p596uX4fmg/Qce2qd2krPiC0K6gZI8zU9RwpjbMODo32sAHsvnpbIgrhg2ifw5fh+ayM2u8aNmHsP80Hdavbogc0TtcGFovO0XixaEOIvgF+Zy6qWhla9oc0hzSLgg3BB0IPNcH2VvnPAbNbK4HVrmYtehUjLvdWvLJIop2FrcIDY/wBG4XJs5hy56jNB1/a1EZ4ZIg90Ze0txttibfmL5Krbt7vVMUdfFK4YZi7gnsWsYmxgkMaMPoDLustncTeGpq2HzqmkheNHFtmPH+XO4PQq1oKZXbMlhhrHOw4HUcbQ4OzxRxua7UjLPW4UTuWLVUORHYmyJuR2KfIm5v71d944nPpZ2tBc50TwAL3JLTYCxBuubVFHXU4jlp4KjGOIBhax7hijjw4w86XbY88lFkrPmqTrpqVmK0eXyRvr0/t1tFSaffGrwNx7Lqy7CMRszM2z596yfTKp/VVZ+5/NWo1mrNnMkzu5jgbhzDhdfryPtBWMTSxudjaHxAXD23xi3IsAz8R7lXfplU/qqr/c/mn0yqf1VWfufzQWujq2StD2G4PsIPMEag9Cs6oVZvDNIWn+y61rmm7XNwAj97MdCtnZm9tY6UMl2bUtY51hJZvYB++MWfiEF0REQEREBERB4Qvngt+6PcF9og8AXqIg8svHMB1AK+kQfHBb90e4LDNQRv8ASY0+xbKIISu3cpXAl0YsASbD36DoqrBsCkkeWujkgvGZBjIN23IJy9E5aFdAqcWB2C2PCcN9L2yv0uqvRbuyPbI2oFnyNAdMH4nOsbhoaRZrb8kEBsfdWlqonysMrWMe5pvqcIBuBbQgrQ2DsSlrCxjDKyR0QlFwS3Bic0XJA7XZv3K/7tbGfTNmD5C/iSue29sgWtHIa5LU3d2HLTyRF2EtbSMhcQdHMe52Q5g4v2IIX6th+IU+rYfiFdBRBQfq1Z+K73L5d5NW8pSugIg539Wnrv2L7+rYfiFdBRBz8eTVuX6U9fkvfq1Z+K73K/ogo9P5OIR6T3H8ipSm3IpGfYJPeSrIiCJp926ZmkTb95FypFtO0CwaLDosqIPALaL1EQEREBVDe6eV1TFAwEsMMkhs/hgltgO0M7i9wNO9W9alds2Ka3FYH4dL8uRQVbb8r5qClMcjm456Vpc4EuIMrWkOsRfr3hSW4skrqdxmk4h84qWg2tYNmkaBqb+jl0sFNuo4y1rCxuFpaWi2TS03aQOViF5R0McWIRtDQ5xc63NxzJ9pQb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16383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1" descr="data:image/jpeg;base64,/9j/4AAQSkZJRgABAQAAAQABAAD/2wCEAAkGBxQSEhUTEhQWFRQWFhcaGBYYGBoYGBYdHBoXGBkXFhcdHSggGBsmHRQbIjEhJSkrLjEuGB8zODMsNygtLisBCgoKDg0OGxAQGzciICU3Mi4tNjQ0LDQuKzAsNTcsLzc3LywsNC8vLSwsLyw0NCwsLzQsLDQvNyw0LDQ0NDQsNP/AABEIAIcBNgMBIgACEQEDEQH/xAAcAAEAAgMBAQEAAAAAAAAAAAAABQYDBAcBAgj/xABFEAABAwIDBQMIBgcHBQAAAAABAAIDBBESITEFBhNBYSJRcQcUMmOBkZLhFhdCUlOxI1WhosHR8BUzQ2Jyk/EkNWR0gv/EABoBAQEBAQEBAQAAAAAAAAAAAAAEBQMBAgb/xAAqEQEAAgIBAgQEBwAAAAAAAAAAAQIDEQQhMQUUQcESYXGREyIyUaGx8P/aAAwDAQACEQMRAD8A7iiIg0tq1UkbQ6KHjdoYmhwa4Nzu5txZx0yuPFYdmbdhnvgcQ5vpMcC17f8AU05jxWlvZVsbC5z3yMawF5Mbyw5A5XHJc13e2oKuB84dMHGNwJMrnZi/f3EKPPzKY4mU2Xk1pEy7I2oaVmBXJN3toVjGwYncaN8bHGQ5ObdoJvbI6q0bP3xicDZwuNWnJw8QVxxeIVtb4bOWPmxNtSuaKA2dvRHKbXF+n9eKnwVoxMT2WxMT2ERF69EREBERAREQEREBERAREQEREBERAREQEREBERAREQEREBERAREQFqbRrGxtu4geK2yqdvNUxyu4Jd2tbXUnMz/g45lPycv4dNtbauGcFrwHMPLkfkqru5FHFQsDQGmSIkgczY5q0Qx5W5BVzZFM11DE4jMQn8ivy8XtaszM95j3fn4tNomZn1j3b+xpMNJC617Qx6f6QtWuooZw2d7LPaDY8/C/d0Wxu1UNfTQhpuRFGD8IXtdhma6NvpN5aL43rJPp1eb1eXMRtZ9LVAh2Jhd4EZ8+/Vd13P3oiqW4Q8Fw1bfNviNVwfbNCXYsVsbSbgagcrrV3d2nw5W473BFnNOFw6XHJfqOPk1XTawZNQ/ViKn7L3jmI4gj40Jz7H96zLPs/bHhmrXHUNccIIxAAlv2hfMXCuXwyoiICIiAiIgIiICIiAiIgIiICIiAiIgIiICIiAiIgIiICIiAiIg+Jj2SuYM2Y9tU+R1rXyXR9qVAjjc86AKgSbRM7HPiFje2aw/GLdIhleJWnURDdJyUFu9IDs9lje0JH7CpmG5aMWvMKsbHDmUUYjYLOhJcfYVi0/TP1j3ZdI/LP1j3SWx3shpIn2sOFHfqcIWLatW0U7pI+yXfa0stZ/F8zp+EARw48V+7C260N4aviQhsDmW0f49F2pj+LJv5vuK7tv5q8+VxaHNs4FpxPAzJ/q6qdUyzzlbNWmWQxUpixAyuPLkOnvVXlHaAJzyuTp7Vs8f1X4n6A8lcZbC255Wz5+Cte09hRTuxkFko0lYcLx3C41HQ3Cq/kvqG8ENBBy/qyvi1a9mpTshq2tnpyP0RmhDBie03lBF7kx2s4HLQ36KTpqlsjWub9pocARY2Pe05hZlGbW2Iych93MlaLNkYbObzt1HQr6faTRQ1RWS0zGY2PqAL8SRgAcLaHhjXLu7lIUFcyZgkjdiab5+GRFu8INlERAREQEREBERAREQEREBERAReFUGk2xUuELTVgyOrHxubwmX4QfKxptyvwdepQX9FCybzQtn4D8TXYgwOIswuPogG/Mmw6r2rqpG10EYf+ikilJZhHpMLLODtdHkWQTKKH2pVSMqqRrX2jldK17MIztE97SHaixaphAREQEREBERBrbQZdhB5qktiY0kMta/JXmrZdhHRcyLG0j3h78RcbgfwWD4xXepZHidd6luNpiJC/EbW05dVCtlBomtgxBvCdhLrXsAfS6rO7arpYJixnaDXBo7zbL9qhII2QYwBgb5tgB+87MknryWXjpOuvfp/v5QUrMR17o41dRBBFheHMMMdm92Q1960NsQR8Fpax2Iuu7CfzWKmibFBC90hlkwdlvIZDI9VH7amLbEGxPK97LVpj3bp+/3WRXc9GptOrLiDbCbeNtOajXG+qOcTrmvAFdWsRCiI0vfkx2y9kwjvcEjqv0RTPu0HouK+S7di7hL4f8rtsbLABV44nS3FE6fSIi6Ooo/amymzAdp8bmklr43YSCdSRo72hSCIIY1UtNEDPins+xfFHmGcnOjBJJHPDfwW/s7aMU7ccL2vbobG9j3OHI9CtpaFdssPY5sbjC5xDsceRxDQkaOHQoN9FDw1c0Eb3VVnhhbZ8TTdwORLmcram2Vlv0NfHM3FE9r294P5jkg2UREBERAREQEREBERAVbp90mMquPi7OMubHh9Em59K+fbfI7T/E6KyIgp0u5Ti8ESRYWyCRjjTgz4muxtxz47vGLUWFxllqpGv2NUvqo6hlRG1sYLRGYC42dgx3fxBmcGWWV+an3OsCe5YKCsbNG2Vl8LxcXFjbwQRG2tj1M1RFLFURxthJLWOhLyS5rmOu7iDKzsssuqngvUQEREBERAREQeOF1znygbPw/pA25HRdHWptOiErC0gaLjlw1yxqzllxReOr84Q7zujcWuuPD+uqi5N4SYGtzJw5knP3qy+UDdF8UmKNpI8FRaKhc4AHs3aSCeaj8tSvoijjxE9IbVLWtbCGWOdsyedhp3Bak8xcblSf0ama2K4/vMAb/9AW/Nbe0N1HwgYj2jkB3novdVrMy61495npHdXVtbNpjLI1oBOYvZWCm3DqXWu0i/K2a6LuP5POEQ+TUd4XatJkjHaZ0t+4ezeFCLjwKtSx08IY0NGgWRVRGlkRqBERevRERAREQFHybJYOI6K0UsjbGRoF8tCRoSpBEENR1VRFjFUGOYxhdxmXGIDUGLMg27iVI0VbHM0Pie17TzaQR4Zc1sEKOGxomyOljbw5C0i7cgb6FzdCQgkUUNs+qqWvEVRGHAg2njybkPttObSemSk6WqZIMUbmuHeDdBmREQEREBERAREQYqpwDHXIGRGf7FEblyA0UFiDZgBsdD3Fb23dnCpp5YHXAkjc241FwRcdVB+TXdt1BQshkN5CXOefEmw9jbD2ILUiIgIiICIiAiIgIiINWr2fHJ6TQVz2h3Pgm2VG7AMRgLr872JuF0xVjdj/tMX/rH8nLnkxxeNS+qWms7hy+j27gipW1DMTomRuBt6Qwgt938Fa9w6Y1076yVvYYbRAjK/Mqob1QNFJRyfaMDB7MDbLrHk+hwUEI/y3WZxKRfJNp9NtPk2imKPh9VgMTe4e5fQC9Ra7KEREBERAREQEREBERAREQFF/2DEJRNGDG8G7uGcLX9Ht0OuuvVSiIISLak8cgjqIDhc/CyWK725nLiNtiZ1OY6qZjkDvRIOZGRvmMiF9KGqN328TjQvdBIXXcWei/S+NhyJsLX1QTKKFq9uGCQtnic2IkBsze03P74GbM+amWuB0QeoiICLxzgBc5AanuVc2XvYyaCqqMBaynkkaL6yBjGuDhlkHYstcrHmgna6qEUb5HXLWNLjYXNgL5AalV3Zm9BfNwiwvDsRaWtDS0NDS4OaXG9g8ZjM9y1Z95o6ykqmAWe2lxubqLPY42uRY2tY+Kidy22qoRhw2ZN2RoOxT5KW+W0ciuP0mJn7KceKtsF7z3jToNFWslBMbgbGxHNp7nDVp6FbC1aqia8EXLCftMOE+8arC2SaNwDgJI7emMniwzLm6G5vpZVJkgiwUdYyVuKN1xp4HuI5LOgIiICIiAiIgwVlWyJhkkcGMbq5xsB1J5BVfc2ujl2U0Rva/BAWuwkGxwnIkc1Obxlpgex8UkrZAWFsbcZs4EXt3Ksbk0nm1CKNlPUNcI5CXPjwtLiCTnfmTkg53vdL/0lE3/x2E/Cxdq3XZhpIB6tv5LhO3925+HTGPZ80fDjaJHcMC5wWN7HPNW3Zm/lZHC2MUkpLWgX4Zt+ag4eKaTO4XcnJFqViJddRcp+m20XejSTf7Xz6he/TTaWvmk3+1rzzV6F1VFykb4bRFz5pPY3y4el9efTJfEu/G0QLGmlHjF/IoOsouN/T2v/AAZef+Eef/CjKrfCscbPFRfu4drIO5SVDW+k5o8SAomr3qpo9ZAfBcOm23I6+ITm+twf5rAa/wBXL8PzQdtfvzSD7ZOdtFgd5QKbQYr+At77rjPn3q5fh+aeferl+H5oOx/WHTdz9e7kszd/qTmXD2fxXFvPvVy/D808+9XL8PzQdo+n9Je13e7+Kzs33pD9tcQ8+9XL8PzTz71cvw/NB3H6aUv3/wAk+mlL9/8AJcN8+9XL8PzTz71cvw/NB3eLe+kd/igeKyjeel/GauCeferl+H5p596uX4fmg/Qce2qd2krPiC0K6gZI8zU9RwpjbMODo32sAHsvnpbIgrhg2ifw5fh+ayM2u8aNmHsP80Hdavbogc0TtcGFovO0XixaEOIvgF+Zy6qWhla9oc0hzSLgg3BB0IPNcH2VvnPAbNbK4HVrmYtehUjLvdWvLJIop2FrcIDY/wBG4XJs5hy56jNB1/a1EZ4ZIg90Ze0txttibfmL5Krbt7vVMUdfFK4YZi7gnsWsYmxgkMaMPoDLustncTeGpq2HzqmkheNHFtmPH+XO4PQq1oKZXbMlhhrHOw4HUcbQ4OzxRxua7UjLPW4UTuWLVUORHYmyJuR2KfIm5v71d944nPpZ2tBc50TwAL3JLTYCxBuubVFHXU4jlp4KjGOIBhax7hijjw4w86XbY88lFkrPmqTrpqVmK0eXyRvr0/t1tFSaffGrwNx7Lqy7CMRszM2z596yfTKp/VVZ+5/NWo1mrNnMkzu5jgbhzDhdfryPtBWMTSxudjaHxAXD23xi3IsAz8R7lXfplU/qqr/c/mn0yqf1VWfufzQWujq2StD2G4PsIPMEag9Cs6oVZvDNIWn+y61rmm7XNwAj97MdCtnZm9tY6UMl2bUtY51hJZvYB++MWfiEF0REQEREBERB4Qvngt+6PcF9og8AXqIg8svHMB1AK+kQfHBb90e4LDNQRv8ASY0+xbKIISu3cpXAl0YsASbD36DoqrBsCkkeWujkgvGZBjIN23IJy9E5aFdAqcWB2C2PCcN9L2yv0uqvRbuyPbI2oFnyNAdMH4nOsbhoaRZrb8kEBsfdWlqonysMrWMe5pvqcIBuBbQgrQ2DsSlrCxjDKyR0QlFwS3Bic0XJA7XZv3K/7tbGfTNmD5C/iSue29sgWtHIa5LU3d2HLTyRF2EtbSMhcQdHMe52Q5g4v2IIX6th+IU+rYfiFdBRBQfq1Z+K73L5d5NW8pSugIg539Wnrv2L7+rYfiFdBRBz8eTVuX6U9fkvfq1Z+K73K/ogo9P5OIR6T3H8ipSm3IpGfYJPeSrIiCJp926ZmkTb95FypFtO0CwaLDosqIPALaL1EQEREBVDe6eV1TFAwEsMMkhs/hgltgO0M7i9wNO9W9alds2Ka3FYH4dL8uRQVbb8r5qClMcjm456Vpc4EuIMrWkOsRfr3hSW4skrqdxmk4h84qWg2tYNmkaBqb+jl0sFNuo4y1rCxuFpaWi2TS03aQOViF5R0McWIRtDQ5xc63NxzJ9pQb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1790700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06" y="1651001"/>
            <a:ext cx="7699020" cy="335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5948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9144000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0000FF"/>
                </a:solidFill>
                <a:latin typeface="Tahoma" pitchFamily="34" charset="0"/>
              </a:rPr>
              <a:t>Ex.14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The length of a model plane is 12 inches.  The scale of the model is 1:15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What is the length of the real plane?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3598563"/>
            <a:ext cx="8543636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ahoma" pitchFamily="34" charset="0"/>
              </a:rPr>
              <a:t>Ex.15  </a:t>
            </a:r>
            <a:r>
              <a:rPr lang="en-US" altLang="en-US" sz="3200" dirty="0" smtClean="0">
                <a:solidFill>
                  <a:prstClr val="black"/>
                </a:solidFill>
                <a:latin typeface="Tahoma" pitchFamily="34" charset="0"/>
              </a:rPr>
              <a:t>The </a:t>
            </a:r>
            <a:r>
              <a:rPr lang="en-US" altLang="en-US" sz="3200" dirty="0">
                <a:solidFill>
                  <a:prstClr val="black"/>
                </a:solidFill>
                <a:latin typeface="Tahoma" pitchFamily="34" charset="0"/>
              </a:rPr>
              <a:t>scale of the </a:t>
            </a:r>
            <a:r>
              <a:rPr lang="en-US" altLang="en-US" sz="3200" dirty="0" smtClean="0">
                <a:solidFill>
                  <a:prstClr val="black"/>
                </a:solidFill>
                <a:latin typeface="Tahoma" pitchFamily="34" charset="0"/>
              </a:rPr>
              <a:t>model car </a:t>
            </a:r>
            <a:r>
              <a:rPr lang="en-US" altLang="en-US" sz="3200" dirty="0">
                <a:solidFill>
                  <a:prstClr val="black"/>
                </a:solidFill>
                <a:latin typeface="Tahoma" pitchFamily="34" charset="0"/>
              </a:rPr>
              <a:t>is </a:t>
            </a:r>
            <a:r>
              <a:rPr lang="en-US" altLang="en-US" sz="3200" dirty="0" smtClean="0">
                <a:solidFill>
                  <a:prstClr val="black"/>
                </a:solidFill>
                <a:latin typeface="Tahoma" pitchFamily="34" charset="0"/>
              </a:rPr>
              <a:t>1:8</a:t>
            </a:r>
            <a:endParaRPr lang="en-US" altLang="en-US" sz="3200" dirty="0">
              <a:solidFill>
                <a:prstClr val="black"/>
              </a:solidFill>
              <a:latin typeface="Tahoma" pitchFamily="34" charset="0"/>
            </a:endParaRPr>
          </a:p>
          <a:p>
            <a:pPr lvl="0">
              <a:lnSpc>
                <a:spcPct val="80000"/>
              </a:lnSpc>
              <a:spcBef>
                <a:spcPct val="50000"/>
              </a:spcBef>
            </a:pPr>
            <a:endParaRPr lang="en-US" altLang="en-US" sz="3200" dirty="0">
              <a:solidFill>
                <a:prstClr val="black"/>
              </a:solidFill>
              <a:latin typeface="Tahoma" pitchFamily="34" charset="0"/>
            </a:endParaRPr>
          </a:p>
          <a:p>
            <a:pPr lvl="0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prstClr val="black"/>
                </a:solidFill>
                <a:latin typeface="Tahoma" pitchFamily="34" charset="0"/>
              </a:rPr>
              <a:t>What is the length of the </a:t>
            </a:r>
            <a:r>
              <a:rPr lang="en-US" altLang="en-US" sz="3200" dirty="0" smtClean="0">
                <a:solidFill>
                  <a:prstClr val="black"/>
                </a:solidFill>
                <a:latin typeface="Tahoma" pitchFamily="34" charset="0"/>
              </a:rPr>
              <a:t>model if the real car is 10 feet?</a:t>
            </a:r>
            <a:endParaRPr lang="en-US" altLang="en-US" sz="3200" dirty="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9545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9128" y="315914"/>
            <a:ext cx="8534400" cy="16002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b="1" dirty="0"/>
              <a:t>The ratio of the perimeters of two similar polygons equals the ratio of any pair of corresponding sides.</a:t>
            </a:r>
          </a:p>
        </p:txBody>
      </p:sp>
      <p:pic>
        <p:nvPicPr>
          <p:cNvPr id="14" name="Picture 6" descr="Image result for similar fig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93" y="2294802"/>
            <a:ext cx="5118389" cy="391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27200" y="5735783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16.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72913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6477000" y="187325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3124200" y="133985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2438401" y="1873250"/>
            <a:ext cx="156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Arial" charset="0"/>
              </a:rPr>
              <a:t>12 cm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6476999" y="1855679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tx1"/>
                </a:solidFill>
                <a:latin typeface="Arial" charset="0"/>
              </a:rPr>
              <a:t>x</a:t>
            </a:r>
            <a:endParaRPr lang="en-US" altLang="en-US" sz="3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1676400" y="324485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  <a:latin typeface="Arial" charset="0"/>
              </a:rPr>
              <a:t>Perimeter = 60 cm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6476999" y="3016250"/>
            <a:ext cx="4375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C0000"/>
                </a:solidFill>
                <a:latin typeface="Arial" charset="0"/>
              </a:rPr>
              <a:t>Perimeter = </a:t>
            </a:r>
            <a:r>
              <a:rPr lang="en-US" altLang="en-US" sz="3600" b="1" dirty="0" smtClean="0">
                <a:solidFill>
                  <a:srgbClr val="CC0000"/>
                </a:solidFill>
                <a:latin typeface="Arial" charset="0"/>
              </a:rPr>
              <a:t>20 cm</a:t>
            </a:r>
            <a:endParaRPr lang="en-US" altLang="en-US" sz="3600" b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325091" y="5645873"/>
            <a:ext cx="5181600" cy="10366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 dirty="0">
                <a:solidFill>
                  <a:srgbClr val="0000FF"/>
                </a:solidFill>
                <a:latin typeface="Arial" charset="0"/>
              </a:rPr>
              <a:t>x = </a:t>
            </a:r>
            <a:r>
              <a:rPr lang="en-US" altLang="en-US" sz="6200" b="1" dirty="0" smtClean="0">
                <a:solidFill>
                  <a:srgbClr val="0000FF"/>
                </a:solidFill>
                <a:latin typeface="Arial" charset="0"/>
              </a:rPr>
              <a:t>4 </a:t>
            </a:r>
            <a:r>
              <a:rPr lang="en-US" altLang="en-US" sz="6200" b="1" dirty="0">
                <a:solidFill>
                  <a:srgbClr val="0000FF"/>
                </a:solidFill>
                <a:latin typeface="Arial" charset="0"/>
              </a:rPr>
              <a:t>cm</a:t>
            </a:r>
          </a:p>
        </p:txBody>
      </p:sp>
      <p:sp>
        <p:nvSpPr>
          <p:cNvPr id="19465" name="Rectangle 18"/>
          <p:cNvSpPr>
            <a:spLocks noGrp="1" noChangeArrowheads="1"/>
          </p:cNvSpPr>
          <p:nvPr>
            <p:ph type="title"/>
          </p:nvPr>
        </p:nvSpPr>
        <p:spPr>
          <a:xfrm>
            <a:off x="1274618" y="67539"/>
            <a:ext cx="9144000" cy="1417638"/>
          </a:xfrm>
        </p:spPr>
        <p:txBody>
          <a:bodyPr/>
          <a:lstStyle/>
          <a:p>
            <a:pPr algn="l"/>
            <a:r>
              <a:rPr lang="en-US" altLang="en-US" sz="3600" b="1" dirty="0" smtClean="0"/>
              <a:t>17.  Find </a:t>
            </a:r>
            <a:r>
              <a:rPr lang="en-US" altLang="en-US" sz="3600" b="1" dirty="0"/>
              <a:t>the </a:t>
            </a:r>
            <a:r>
              <a:rPr lang="en-US" altLang="en-US" sz="3600" b="1" dirty="0" smtClean="0"/>
              <a:t>side length </a:t>
            </a:r>
            <a:r>
              <a:rPr lang="en-US" altLang="en-US" sz="3600" b="1" dirty="0"/>
              <a:t>of the smaller triangle.</a:t>
            </a:r>
          </a:p>
        </p:txBody>
      </p:sp>
    </p:spTree>
    <p:extLst>
      <p:ext uri="{BB962C8B-B14F-4D97-AF65-F5344CB8AC3E}">
        <p14:creationId xmlns:p14="http://schemas.microsoft.com/office/powerpoint/2010/main" val="2659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85636" y="681183"/>
            <a:ext cx="8723745" cy="540147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500" b="1" u="sng" dirty="0">
                <a:solidFill>
                  <a:schemeClr val="accent2"/>
                </a:solidFill>
                <a:latin typeface="Century Gothic" pitchFamily="34" charset="0"/>
              </a:rPr>
              <a:t>Scale </a:t>
            </a:r>
            <a:r>
              <a:rPr lang="en-US" altLang="en-US" sz="6500" b="1" u="sng" dirty="0" smtClean="0">
                <a:solidFill>
                  <a:schemeClr val="accent2"/>
                </a:solidFill>
                <a:latin typeface="Century Gothic" pitchFamily="34" charset="0"/>
              </a:rPr>
              <a:t>Factor (k)</a:t>
            </a:r>
            <a:r>
              <a:rPr lang="en-US" altLang="en-US" sz="48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altLang="en-US" sz="6000" b="1" dirty="0" smtClean="0">
                <a:solidFill>
                  <a:schemeClr val="tx1"/>
                </a:solidFill>
                <a:latin typeface="Century Gothic" pitchFamily="34" charset="0"/>
              </a:rPr>
              <a:t>– </a:t>
            </a:r>
            <a:r>
              <a:rPr lang="en-US" altLang="en-US" sz="4000" b="1" dirty="0">
                <a:solidFill>
                  <a:schemeClr val="tx1"/>
                </a:solidFill>
                <a:latin typeface="Century Gothic" pitchFamily="34" charset="0"/>
              </a:rPr>
              <a:t>the ratio of a new image to </a:t>
            </a:r>
            <a:r>
              <a:rPr lang="en-US" altLang="en-US" sz="4000" b="1" dirty="0" smtClean="0">
                <a:solidFill>
                  <a:schemeClr val="tx1"/>
                </a:solidFill>
                <a:latin typeface="Century Gothic" pitchFamily="34" charset="0"/>
              </a:rPr>
              <a:t>preimage</a:t>
            </a:r>
            <a:endParaRPr lang="en-US" altLang="en-US" sz="40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6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chemeClr val="tx1"/>
                </a:solidFill>
                <a:latin typeface="Century Gothic" pitchFamily="34" charset="0"/>
              </a:rPr>
              <a:t>The ratio of corresponding sides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16083"/>
              </p:ext>
            </p:extLst>
          </p:nvPr>
        </p:nvGraphicFramePr>
        <p:xfrm>
          <a:off x="2031330" y="2658241"/>
          <a:ext cx="3309112" cy="985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596880" imgH="177480" progId="Equation.DSMT4">
                  <p:embed/>
                </p:oleObj>
              </mc:Choice>
              <mc:Fallback>
                <p:oleObj name="Equation" r:id="rId3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1330" y="2658241"/>
                        <a:ext cx="3309112" cy="985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63448"/>
              </p:ext>
            </p:extLst>
          </p:nvPr>
        </p:nvGraphicFramePr>
        <p:xfrm>
          <a:off x="7222257" y="2303015"/>
          <a:ext cx="1915005" cy="169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22257" y="2303015"/>
                        <a:ext cx="1915005" cy="169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94714"/>
              </p:ext>
            </p:extLst>
          </p:nvPr>
        </p:nvGraphicFramePr>
        <p:xfrm>
          <a:off x="5575299" y="2831736"/>
          <a:ext cx="1185141" cy="86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7" imgW="190440" imgH="139680" progId="Equation.DSMT4">
                  <p:embed/>
                </p:oleObj>
              </mc:Choice>
              <mc:Fallback>
                <p:oleObj name="Equation" r:id="rId7" imgW="1904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75299" y="2831736"/>
                        <a:ext cx="1185141" cy="869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428988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905000"/>
          </a:xfrm>
          <a:solidFill>
            <a:srgbClr val="FFFF00"/>
          </a:solidFill>
        </p:spPr>
        <p:txBody>
          <a:bodyPr/>
          <a:lstStyle/>
          <a:p>
            <a:r>
              <a:rPr lang="en-US" altLang="en-US" sz="8000" b="1" u="sng">
                <a:latin typeface="Century Gothic" pitchFamily="34" charset="0"/>
              </a:rPr>
              <a:t>Scale Factor</a:t>
            </a:r>
          </a:p>
        </p:txBody>
      </p:sp>
      <p:sp>
        <p:nvSpPr>
          <p:cNvPr id="21507" name="Subtitle 3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8534400" cy="4419600"/>
          </a:xfrm>
        </p:spPr>
        <p:txBody>
          <a:bodyPr/>
          <a:lstStyle/>
          <a:p>
            <a:pPr marL="571500" indent="-571500" algn="l">
              <a:spcBef>
                <a:spcPct val="50000"/>
              </a:spcBef>
              <a:buFontTx/>
              <a:buChar char="•"/>
            </a:pPr>
            <a:r>
              <a:rPr lang="en-US" altLang="en-US" sz="4400" b="1" dirty="0" smtClean="0">
                <a:solidFill>
                  <a:schemeClr val="accent2"/>
                </a:solidFill>
                <a:latin typeface="Century Gothic" pitchFamily="34" charset="0"/>
              </a:rPr>
              <a:t>k &gt; </a:t>
            </a:r>
            <a:r>
              <a:rPr lang="en-US" altLang="en-US" sz="4400" b="1" dirty="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, 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shape gets </a:t>
            </a:r>
            <a:r>
              <a:rPr lang="en-US" altLang="en-US" sz="4000" b="1" i="1" dirty="0">
                <a:solidFill>
                  <a:schemeClr val="accent2"/>
                </a:solidFill>
                <a:latin typeface="Century Gothic" pitchFamily="34" charset="0"/>
              </a:rPr>
              <a:t>bigger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          (</a:t>
            </a:r>
            <a:r>
              <a:rPr lang="en-US" altLang="en-US" sz="4000" b="1" u="sng" dirty="0">
                <a:solidFill>
                  <a:schemeClr val="accent2"/>
                </a:solidFill>
                <a:latin typeface="Century Gothic" pitchFamily="34" charset="0"/>
              </a:rPr>
              <a:t>enlargemen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t)</a:t>
            </a:r>
          </a:p>
          <a:p>
            <a:pPr marL="571500" indent="-571500" algn="l">
              <a:spcBef>
                <a:spcPct val="50000"/>
              </a:spcBef>
              <a:buFontTx/>
              <a:buChar char="•"/>
            </a:pPr>
            <a:r>
              <a:rPr lang="en-US" altLang="en-US" sz="4400" b="1" dirty="0" smtClean="0">
                <a:solidFill>
                  <a:schemeClr val="accent2"/>
                </a:solidFill>
                <a:latin typeface="Century Gothic" pitchFamily="34" charset="0"/>
              </a:rPr>
              <a:t>k &lt; </a:t>
            </a:r>
            <a:r>
              <a:rPr lang="en-US" altLang="en-US" sz="4400" b="1" dirty="0">
                <a:solidFill>
                  <a:schemeClr val="accent2"/>
                </a:solidFill>
                <a:latin typeface="Century Gothic" pitchFamily="34" charset="0"/>
              </a:rPr>
              <a:t>1, but still positive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,        shape gets </a:t>
            </a:r>
            <a:r>
              <a:rPr lang="en-US" altLang="en-US" sz="4000" b="1" i="1" dirty="0">
                <a:solidFill>
                  <a:schemeClr val="accent2"/>
                </a:solidFill>
                <a:latin typeface="Century Gothic" pitchFamily="34" charset="0"/>
              </a:rPr>
              <a:t>smaller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 (</a:t>
            </a:r>
            <a:r>
              <a:rPr lang="en-US" altLang="en-US" sz="4000" b="1" u="sng" dirty="0">
                <a:solidFill>
                  <a:schemeClr val="accent2"/>
                </a:solidFill>
                <a:latin typeface="Century Gothic" pitchFamily="34" charset="0"/>
              </a:rPr>
              <a:t>reduction</a:t>
            </a:r>
            <a:r>
              <a:rPr lang="en-US" altLang="en-US" sz="4000" b="1" dirty="0">
                <a:solidFill>
                  <a:schemeClr val="accent2"/>
                </a:solidFill>
                <a:latin typeface="Century Gothic" pitchFamily="34" charset="0"/>
              </a:rPr>
              <a:t>).</a:t>
            </a:r>
            <a:endParaRPr lang="en-US" altLang="en-US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0463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202409"/>
            <a:ext cx="9067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tx1"/>
                </a:solidFill>
                <a:latin typeface="Century Gothic" pitchFamily="34" charset="0"/>
              </a:rPr>
              <a:t>Find the SCALE </a:t>
            </a:r>
            <a:r>
              <a:rPr lang="en-US" altLang="en-US" sz="4800" b="1" dirty="0">
                <a:solidFill>
                  <a:schemeClr val="tx1"/>
                </a:solidFill>
                <a:latin typeface="Century Gothic" pitchFamily="34" charset="0"/>
              </a:rPr>
              <a:t>FACTOR</a:t>
            </a:r>
            <a:r>
              <a:rPr lang="en-US" altLang="en-US" sz="48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85982" y="1494086"/>
            <a:ext cx="3733800" cy="2314575"/>
            <a:chOff x="2133600" y="1524001"/>
            <a:chExt cx="3733800" cy="2314575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133600" y="2895600"/>
              <a:ext cx="914400" cy="914400"/>
            </a:xfrm>
            <a:prstGeom prst="rect">
              <a:avLst/>
            </a:prstGeom>
            <a:solidFill>
              <a:srgbClr val="EFADF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886200" y="1981200"/>
              <a:ext cx="1981200" cy="1828800"/>
            </a:xfrm>
            <a:prstGeom prst="rect">
              <a:avLst/>
            </a:prstGeom>
            <a:solidFill>
              <a:srgbClr val="EFADF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438400" y="2438401"/>
              <a:ext cx="381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6600CC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572000" y="1524001"/>
              <a:ext cx="381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6600CC"/>
                  </a:solidFill>
                  <a:latin typeface="Century Gothic" pitchFamily="34" charset="0"/>
                </a:rPr>
                <a:t>6</a:t>
              </a:r>
            </a:p>
          </p:txBody>
        </p:sp>
        <p:sp>
          <p:nvSpPr>
            <p:cNvPr id="22545" name="Text Box 23"/>
            <p:cNvSpPr txBox="1">
              <a:spLocks noChangeArrowheads="1"/>
            </p:cNvSpPr>
            <p:nvPr/>
          </p:nvSpPr>
          <p:spPr bwMode="auto">
            <a:xfrm>
              <a:off x="4419599" y="2454276"/>
              <a:ext cx="1186873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6000" dirty="0" smtClean="0">
                  <a:solidFill>
                    <a:schemeClr val="tx1"/>
                  </a:solidFill>
                  <a:latin typeface="Century Gothic" pitchFamily="34" charset="0"/>
                </a:rPr>
                <a:t>A’</a:t>
              </a:r>
              <a:endParaRPr lang="en-US" altLang="en-US" sz="6000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2547" name="Text Box 25"/>
            <p:cNvSpPr txBox="1">
              <a:spLocks noChangeArrowheads="1"/>
            </p:cNvSpPr>
            <p:nvPr/>
          </p:nvSpPr>
          <p:spPr bwMode="auto">
            <a:xfrm>
              <a:off x="2184400" y="2832101"/>
              <a:ext cx="7620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6000" dirty="0">
                  <a:solidFill>
                    <a:schemeClr val="tx1"/>
                  </a:solidFill>
                  <a:latin typeface="Century Gothic" pitchFamily="34" charset="0"/>
                </a:rPr>
                <a:t>A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213" y="2265786"/>
            <a:ext cx="4603173" cy="1828800"/>
            <a:chOff x="1828800" y="4114800"/>
            <a:chExt cx="4603173" cy="1828800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4953000" y="4572000"/>
              <a:ext cx="1295400" cy="1066800"/>
            </a:xfrm>
            <a:prstGeom prst="triangle">
              <a:avLst>
                <a:gd name="adj" fmla="val 74634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1828800" y="4114800"/>
              <a:ext cx="2209800" cy="1828800"/>
            </a:xfrm>
            <a:prstGeom prst="triangle">
              <a:avLst>
                <a:gd name="adj" fmla="val 74634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5029200" y="4572001"/>
              <a:ext cx="381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accent2"/>
                  </a:solidFill>
                  <a:latin typeface="Century Gothic" pitchFamily="34" charset="0"/>
                </a:rPr>
                <a:t>4</a:t>
              </a:r>
              <a:endParaRPr lang="en-US" altLang="en-US" sz="2800" b="1" dirty="0">
                <a:solidFill>
                  <a:schemeClr val="accent2"/>
                </a:solidFill>
                <a:latin typeface="Century Gothic" pitchFamily="34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2240973" y="4632327"/>
              <a:ext cx="762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accent2"/>
                  </a:solidFill>
                  <a:latin typeface="Century Gothic" pitchFamily="34" charset="0"/>
                </a:rPr>
                <a:t>7</a:t>
              </a:r>
              <a:endParaRPr lang="en-US" altLang="en-US" sz="2800" b="1" dirty="0">
                <a:solidFill>
                  <a:schemeClr val="accent2"/>
                </a:solidFill>
                <a:latin typeface="Century Gothic" pitchFamily="34" charset="0"/>
              </a:endParaRPr>
            </a:p>
          </p:txBody>
        </p:sp>
        <p:sp>
          <p:nvSpPr>
            <p:cNvPr id="22546" name="Text Box 24"/>
            <p:cNvSpPr txBox="1">
              <a:spLocks noChangeArrowheads="1"/>
            </p:cNvSpPr>
            <p:nvPr/>
          </p:nvSpPr>
          <p:spPr bwMode="auto">
            <a:xfrm>
              <a:off x="5347855" y="4931274"/>
              <a:ext cx="1084118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400" dirty="0" smtClean="0">
                  <a:solidFill>
                    <a:schemeClr val="tx1"/>
                  </a:solidFill>
                  <a:latin typeface="Century Gothic" pitchFamily="34" charset="0"/>
                </a:rPr>
                <a:t>C’</a:t>
              </a:r>
              <a:endParaRPr lang="en-US" altLang="en-US" sz="4400" dirty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2548" name="Text Box 26"/>
            <p:cNvSpPr txBox="1">
              <a:spLocks noChangeArrowheads="1"/>
            </p:cNvSpPr>
            <p:nvPr/>
          </p:nvSpPr>
          <p:spPr bwMode="auto">
            <a:xfrm>
              <a:off x="2819400" y="4784726"/>
              <a:ext cx="7620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6000" dirty="0">
                  <a:solidFill>
                    <a:schemeClr val="tx1"/>
                  </a:solidFill>
                  <a:latin typeface="Century Gothic" pitchFamily="34" charset="0"/>
                </a:rPr>
                <a:t>C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38909" y="1348509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18.  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6581233" y="1473626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19.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10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Find the coordinates of the dilation image for the given scale factor,</a:t>
            </a:r>
            <a:r>
              <a:rPr lang="en-US" altLang="en-US" sz="4000" b="1" i="1" dirty="0"/>
              <a:t> k</a:t>
            </a:r>
            <a:r>
              <a:rPr lang="en-US" altLang="en-US" sz="4000" b="1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1600200" y="1778000"/>
                <a:ext cx="9144000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ZapfHumnst BT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ZapfHumnst BT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ZapfHumnst BT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ZapfHumnst BT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</a:rPr>
                        <m:t>)→(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𝑘𝑥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𝑘𝑦</m:t>
                      </m:r>
                      <m:r>
                        <a:rPr lang="en-US" altLang="en-US" sz="4400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en-US" sz="4400" dirty="0" smtClean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400" dirty="0">
                  <a:solidFill>
                    <a:srgbClr val="0000FF"/>
                  </a:solidFill>
                  <a:latin typeface="Times New Roman" pitchFamily="18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G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(0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, -2),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H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(1, 3), and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I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(4, 1);  </a:t>
                </a:r>
                <a:r>
                  <a:rPr lang="en-US" altLang="en-US" sz="4400" i="1" dirty="0">
                    <a:solidFill>
                      <a:srgbClr val="0000FF"/>
                    </a:solidFill>
                    <a:latin typeface="Times New Roman" pitchFamily="18" charset="0"/>
                  </a:rPr>
                  <a:t>k</a:t>
                </a:r>
                <a:r>
                  <a:rPr lang="en-US" altLang="en-US" sz="4400" dirty="0">
                    <a:solidFill>
                      <a:srgbClr val="0000FF"/>
                    </a:solidFill>
                    <a:latin typeface="Times New Roman" pitchFamily="18" charset="0"/>
                  </a:rPr>
                  <a:t> = 2</a:t>
                </a:r>
              </a:p>
            </p:txBody>
          </p:sp>
        </mc:Choice>
        <mc:Fallback>
          <p:sp>
            <p:nvSpPr>
              <p:cNvPr id="2355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1778000"/>
                <a:ext cx="9144000" cy="1371600"/>
              </a:xfrm>
              <a:prstGeom prst="rect">
                <a:avLst/>
              </a:prstGeom>
              <a:blipFill>
                <a:blip r:embed="rId2"/>
                <a:stretch>
                  <a:fillRect l="-2733" t="-12889" b="-484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600200" y="37338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G’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H’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 ,    ), and 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</a:rPr>
              <a:t>I’</a:t>
            </a:r>
            <a:r>
              <a:rPr lang="en-US" altLang="en-US" sz="4800" b="1">
                <a:solidFill>
                  <a:srgbClr val="FF0000"/>
                </a:solidFill>
                <a:latin typeface="Times New Roman" pitchFamily="18" charset="0"/>
              </a:rPr>
              <a:t>(   ,    )</a:t>
            </a:r>
          </a:p>
        </p:txBody>
      </p:sp>
    </p:spTree>
    <p:extLst>
      <p:ext uri="{BB962C8B-B14F-4D97-AF65-F5344CB8AC3E}">
        <p14:creationId xmlns:p14="http://schemas.microsoft.com/office/powerpoint/2010/main" val="99271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547" y="659662"/>
            <a:ext cx="618130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 Ratio is a Fraction.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What is the ratio of </a:t>
            </a:r>
          </a:p>
          <a:p>
            <a:r>
              <a:rPr lang="en-US" sz="4400" dirty="0" smtClean="0"/>
              <a:t>one side </a:t>
            </a:r>
            <a:r>
              <a:rPr lang="en-US" sz="4400" b="1" dirty="0" smtClean="0"/>
              <a:t>to</a:t>
            </a:r>
            <a:r>
              <a:rPr lang="en-US" sz="4400" dirty="0" smtClean="0"/>
              <a:t> the perimeter </a:t>
            </a:r>
          </a:p>
          <a:p>
            <a:r>
              <a:rPr lang="en-US" sz="4400" dirty="0" smtClean="0"/>
              <a:t>of a square?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8728363" y="2646953"/>
            <a:ext cx="2493819" cy="239221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age result for scale factor pre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955" y="759258"/>
            <a:ext cx="7210655" cy="522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Triangle 2"/>
          <p:cNvSpPr/>
          <p:nvPr/>
        </p:nvSpPr>
        <p:spPr>
          <a:xfrm>
            <a:off x="2124364" y="2235200"/>
            <a:ext cx="3057236" cy="343592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5504873" y="1717964"/>
            <a:ext cx="1533236" cy="176414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418" y="435400"/>
            <a:ext cx="3856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Center of Dilation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14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1"/>
                </a:solidFill>
              </a:rPr>
              <a:t>k</a:t>
            </a:r>
            <a:r>
              <a:rPr lang="en-US" altLang="en-US" smtClean="0">
                <a:solidFill>
                  <a:schemeClr val="tx1"/>
                </a:solidFill>
              </a:rPr>
              <a:t> = 1/2</a:t>
            </a: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3200400" y="2971800"/>
            <a:ext cx="1981200" cy="2057400"/>
          </a:xfrm>
          <a:custGeom>
            <a:avLst/>
            <a:gdLst>
              <a:gd name="T0" fmla="*/ 0 w 1248"/>
              <a:gd name="T1" fmla="*/ 0 h 1296"/>
              <a:gd name="T2" fmla="*/ 2147483647 w 1248"/>
              <a:gd name="T3" fmla="*/ 2147483647 h 1296"/>
              <a:gd name="T4" fmla="*/ 2147483647 w 1248"/>
              <a:gd name="T5" fmla="*/ 2147483647 h 1296"/>
              <a:gd name="T6" fmla="*/ 0 w 124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48" h="1296">
                <a:moveTo>
                  <a:pt x="0" y="0"/>
                </a:moveTo>
                <a:lnTo>
                  <a:pt x="1248" y="864"/>
                </a:lnTo>
                <a:lnTo>
                  <a:pt x="432" y="1296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9" name="Freeform 5"/>
          <p:cNvSpPr>
            <a:spLocks/>
          </p:cNvSpPr>
          <p:nvPr/>
        </p:nvSpPr>
        <p:spPr bwMode="auto">
          <a:xfrm>
            <a:off x="3200400" y="4343400"/>
            <a:ext cx="990600" cy="990600"/>
          </a:xfrm>
          <a:custGeom>
            <a:avLst/>
            <a:gdLst>
              <a:gd name="T0" fmla="*/ 0 w 624"/>
              <a:gd name="T1" fmla="*/ 0 h 624"/>
              <a:gd name="T2" fmla="*/ 2147483647 w 624"/>
              <a:gd name="T3" fmla="*/ 2147483647 h 624"/>
              <a:gd name="T4" fmla="*/ 2147483647 w 624"/>
              <a:gd name="T5" fmla="*/ 2147483647 h 624"/>
              <a:gd name="T6" fmla="*/ 0 w 624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4" h="624">
                <a:moveTo>
                  <a:pt x="0" y="0"/>
                </a:moveTo>
                <a:lnTo>
                  <a:pt x="624" y="432"/>
                </a:lnTo>
                <a:lnTo>
                  <a:pt x="240" y="624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2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1"/>
                </a:solidFill>
              </a:rPr>
              <a:t>k</a:t>
            </a:r>
            <a:r>
              <a:rPr lang="en-US" altLang="en-US" smtClean="0">
                <a:solidFill>
                  <a:schemeClr val="tx1"/>
                </a:solidFill>
              </a:rPr>
              <a:t> = 2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559175" y="4332288"/>
            <a:ext cx="1600200" cy="990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3886200" y="3048000"/>
            <a:ext cx="3276600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160" y="490344"/>
            <a:ext cx="10813676" cy="2185214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Proportion- 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that state two or 				more ratios.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881727"/>
              </p:ext>
            </p:extLst>
          </p:nvPr>
        </p:nvGraphicFramePr>
        <p:xfrm>
          <a:off x="1784927" y="3110489"/>
          <a:ext cx="1540164" cy="1326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4927" y="3110489"/>
                        <a:ext cx="1540164" cy="1326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1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160" y="490344"/>
            <a:ext cx="10813676" cy="2185214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proportion, the product of the </a:t>
            </a:r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to the </a:t>
            </a:r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022631"/>
              </p:ext>
            </p:extLst>
          </p:nvPr>
        </p:nvGraphicFramePr>
        <p:xfrm>
          <a:off x="1757217" y="3027423"/>
          <a:ext cx="1540164" cy="1326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457200" imgH="393480" progId="Equation.DSMT4">
                  <p:embed/>
                </p:oleObj>
              </mc:Choice>
              <mc:Fallback>
                <p:oleObj name="Equation" r:id="rId3" imgW="45720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7217" y="3027423"/>
                        <a:ext cx="1540164" cy="1326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189731"/>
              </p:ext>
            </p:extLst>
          </p:nvPr>
        </p:nvGraphicFramePr>
        <p:xfrm>
          <a:off x="1144589" y="4640104"/>
          <a:ext cx="2354262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698400" imgH="177480" progId="Equation.DSMT4">
                  <p:embed/>
                </p:oleObj>
              </mc:Choice>
              <mc:Fallback>
                <p:oleObj name="Equation" r:id="rId5" imgW="6984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589" y="4640104"/>
                        <a:ext cx="2354262" cy="598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54666"/>
              </p:ext>
            </p:extLst>
          </p:nvPr>
        </p:nvGraphicFramePr>
        <p:xfrm>
          <a:off x="8475808" y="2901892"/>
          <a:ext cx="14128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75808" y="2901892"/>
                        <a:ext cx="1412875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493015"/>
              </p:ext>
            </p:extLst>
          </p:nvPr>
        </p:nvGraphicFramePr>
        <p:xfrm>
          <a:off x="8069407" y="4634317"/>
          <a:ext cx="22256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660240" imgH="177480" progId="Equation.DSMT4">
                  <p:embed/>
                </p:oleObj>
              </mc:Choice>
              <mc:Fallback>
                <p:oleObj name="Equation" r:id="rId9" imgW="66024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69407" y="4634317"/>
                        <a:ext cx="2225675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17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710895"/>
              </p:ext>
            </p:extLst>
          </p:nvPr>
        </p:nvGraphicFramePr>
        <p:xfrm>
          <a:off x="1541897" y="796636"/>
          <a:ext cx="137001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1897" y="796636"/>
                        <a:ext cx="1370013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51563" y="79892"/>
            <a:ext cx="5103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Solve for x</a:t>
            </a:r>
            <a:r>
              <a:rPr lang="en-US" sz="3200" dirty="0" smtClean="0">
                <a:solidFill>
                  <a:prstClr val="black"/>
                </a:solidFill>
              </a:rPr>
              <a:t>.  Decimal answers.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40743"/>
              </p:ext>
            </p:extLst>
          </p:nvPr>
        </p:nvGraphicFramePr>
        <p:xfrm>
          <a:off x="6666777" y="372280"/>
          <a:ext cx="201295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5" imgW="596880" imgH="393480" progId="Equation.DSMT4">
                  <p:embed/>
                </p:oleObj>
              </mc:Choice>
              <mc:Fallback>
                <p:oleObj name="Equation" r:id="rId5" imgW="596880" imgH="393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6777" y="372280"/>
                        <a:ext cx="2012950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0607" y="79663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7213" y="3913621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21741"/>
              </p:ext>
            </p:extLst>
          </p:nvPr>
        </p:nvGraphicFramePr>
        <p:xfrm>
          <a:off x="1192213" y="3913188"/>
          <a:ext cx="2055812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2213" y="3913188"/>
                        <a:ext cx="2055812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166981" y="579704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60650"/>
              </p:ext>
            </p:extLst>
          </p:nvPr>
        </p:nvGraphicFramePr>
        <p:xfrm>
          <a:off x="3802063" y="4164013"/>
          <a:ext cx="15192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02063" y="4164013"/>
                        <a:ext cx="1519237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66967"/>
              </p:ext>
            </p:extLst>
          </p:nvPr>
        </p:nvGraphicFramePr>
        <p:xfrm>
          <a:off x="3600125" y="1165968"/>
          <a:ext cx="18319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1" imgW="520560" imgH="177480" progId="Equation.DSMT4">
                  <p:embed/>
                </p:oleObj>
              </mc:Choice>
              <mc:Fallback>
                <p:oleObj name="Equation" r:id="rId11" imgW="5205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0125" y="1165968"/>
                        <a:ext cx="1831975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791821"/>
              </p:ext>
            </p:extLst>
          </p:nvPr>
        </p:nvGraphicFramePr>
        <p:xfrm>
          <a:off x="9688513" y="852488"/>
          <a:ext cx="16525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3" imgW="469800" imgH="177480" progId="Equation.DSMT4">
                  <p:embed/>
                </p:oleObj>
              </mc:Choice>
              <mc:Fallback>
                <p:oleObj name="Equation" r:id="rId13" imgW="46980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688513" y="852488"/>
                        <a:ext cx="1652587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2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3" y="683491"/>
            <a:ext cx="107677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Find the ratio of x to y.  Answers are simplified fractions. </a:t>
            </a:r>
          </a:p>
          <a:p>
            <a:endParaRPr lang="en-US" sz="3600" dirty="0"/>
          </a:p>
          <a:p>
            <a:r>
              <a:rPr lang="en-US" sz="3600" dirty="0" smtClean="0"/>
              <a:t>4.  4x = 5y			             5.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/>
              <a:t>6</a:t>
            </a:r>
            <a:r>
              <a:rPr lang="en-US" sz="3600" dirty="0" smtClean="0"/>
              <a:t>.						</a:t>
            </a:r>
            <a:r>
              <a:rPr lang="en-US" sz="3600" dirty="0"/>
              <a:t> </a:t>
            </a:r>
            <a:r>
              <a:rPr lang="en-US" sz="3600" dirty="0" smtClean="0"/>
              <a:t>    7.  </a:t>
            </a: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 smtClean="0"/>
          </a:p>
          <a:p>
            <a:pPr marL="742950" indent="-742950">
              <a:buAutoNum type="arabicPeriod"/>
            </a:pP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3418"/>
              </p:ext>
            </p:extLst>
          </p:nvPr>
        </p:nvGraphicFramePr>
        <p:xfrm>
          <a:off x="7295572" y="1592264"/>
          <a:ext cx="2794044" cy="1317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888840" imgH="419040" progId="Equation.DSMT4">
                  <p:embed/>
                </p:oleObj>
              </mc:Choice>
              <mc:Fallback>
                <p:oleObj name="Equation" r:id="rId3" imgW="888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95572" y="1592264"/>
                        <a:ext cx="2794044" cy="1317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14489"/>
              </p:ext>
            </p:extLst>
          </p:nvPr>
        </p:nvGraphicFramePr>
        <p:xfrm>
          <a:off x="1214870" y="4002954"/>
          <a:ext cx="41100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4870" y="4002954"/>
                        <a:ext cx="4110038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35788"/>
              </p:ext>
            </p:extLst>
          </p:nvPr>
        </p:nvGraphicFramePr>
        <p:xfrm>
          <a:off x="7295572" y="4002954"/>
          <a:ext cx="3637698" cy="701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7" imgW="1054080" imgH="203040" progId="Equation.DSMT4">
                  <p:embed/>
                </p:oleObj>
              </mc:Choice>
              <mc:Fallback>
                <p:oleObj name="Equation" r:id="rId7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95572" y="4002954"/>
                        <a:ext cx="3637698" cy="701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13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similar fig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71" y="2976561"/>
            <a:ext cx="3925455" cy="34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similar figur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" b="14899"/>
          <a:stretch/>
        </p:blipFill>
        <p:spPr bwMode="auto">
          <a:xfrm>
            <a:off x="6408593" y="2627311"/>
            <a:ext cx="4849682" cy="316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19199" y="618230"/>
            <a:ext cx="92086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Figures- have the same shape, but not (necessarily) same size.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similar figur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5080" r="-337"/>
          <a:stretch/>
        </p:blipFill>
        <p:spPr bwMode="auto">
          <a:xfrm>
            <a:off x="266411" y="3567956"/>
            <a:ext cx="7325880" cy="308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2324" y="28526"/>
            <a:ext cx="10813676" cy="353943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Polygons:  </a:t>
            </a:r>
          </a:p>
          <a:p>
            <a:pPr marL="742950" indent="-742950">
              <a:buAutoNum type="arabi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 are congruent.</a:t>
            </a:r>
          </a:p>
          <a:p>
            <a:pPr marL="742950" indent="-742950">
              <a:buAutoNum type="arabicPeriod"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sides are proportional.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ratios of corresponding sides are = 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4428" y="3703782"/>
            <a:ext cx="3838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8.   List congruent angles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 sz="4000" b="1" dirty="0" smtClean="0"/>
              <a:t>9.  Solve </a:t>
            </a:r>
            <a:r>
              <a:rPr lang="en-US" altLang="en-US" sz="4000" b="1" dirty="0"/>
              <a:t>for </a:t>
            </a:r>
            <a:r>
              <a:rPr lang="en-US" altLang="en-US" sz="4000" b="1" dirty="0" smtClean="0"/>
              <a:t>x                 10.  Solve for y</a:t>
            </a:r>
            <a:endParaRPr lang="en-US" altLang="en-US" sz="4000" b="1" dirty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66700" y="5886450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x = 26 cm</a:t>
            </a:r>
            <a:endParaRPr lang="en-US" altLang="en-US" sz="4000" dirty="0">
              <a:solidFill>
                <a:schemeClr val="tx1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600200" y="957264"/>
          <a:ext cx="48768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362200" imgH="342900" progId="Equation.DSMT4">
                  <p:embed/>
                </p:oleObj>
              </mc:Choice>
              <mc:Fallback>
                <p:oleObj name="Equation" r:id="rId3" imgW="2362200" imgH="342900" progId="Equation.DSMT4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57264"/>
                        <a:ext cx="48768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514600" y="2057400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33600" y="1676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057400" y="35052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410200" y="33528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6871724">
            <a:off x="6799264" y="2560639"/>
            <a:ext cx="2020887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8839200" y="22717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391400" y="15240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400800" y="37195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3657600" y="2286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7937302" y="17907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5 cm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9441872" y="5978384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y = 12 cm</a:t>
            </a:r>
            <a:endParaRPr lang="en-US" altLang="en-US" sz="4000" dirty="0">
              <a:solidFill>
                <a:schemeClr val="tx1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3276600" y="35814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24 cm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1371039" y="25146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10 cm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7791450" y="3048001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13 cm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6781800" y="25146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32907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464</Words>
  <Application>Microsoft Office PowerPoint</Application>
  <PresentationFormat>Widescreen</PresentationFormat>
  <Paragraphs>107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Century Gothic</vt:lpstr>
      <vt:lpstr>Symbol</vt:lpstr>
      <vt:lpstr>Tahoma</vt:lpstr>
      <vt:lpstr>Times New Roman</vt:lpstr>
      <vt:lpstr>ZapfHumnst BT</vt:lpstr>
      <vt:lpstr>Office Theme</vt:lpstr>
      <vt:lpstr>Retrospect</vt:lpstr>
      <vt:lpstr>MathType 6.0 Equation</vt:lpstr>
      <vt:lpstr>Equation</vt:lpstr>
      <vt:lpstr>3-1 Similar Figures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  Solve for x                 10.  Solve for y</vt:lpstr>
      <vt:lpstr>11.   ABCD ~ EFGH.   Solve for x.</vt:lpstr>
      <vt:lpstr>PowerPoint Presentation</vt:lpstr>
      <vt:lpstr>PowerPoint Presentation</vt:lpstr>
      <vt:lpstr>PowerPoint Presentation</vt:lpstr>
      <vt:lpstr>The ratio of the perimeters of two similar polygons equals the ratio of any pair of corresponding sides.</vt:lpstr>
      <vt:lpstr>17.  Find the side length of the smaller triangle.</vt:lpstr>
      <vt:lpstr>PowerPoint Presentation</vt:lpstr>
      <vt:lpstr>Scale Factor</vt:lpstr>
      <vt:lpstr>PowerPoint Presentation</vt:lpstr>
      <vt:lpstr>Find the coordinates of the dilation image for the given scale factor, k.</vt:lpstr>
      <vt:lpstr>PowerPoint Presentation</vt:lpstr>
      <vt:lpstr>k = 1/2</vt:lpstr>
      <vt:lpstr>k = 2</vt:lpstr>
    </vt:vector>
  </TitlesOfParts>
  <Company>Cobb County School Distric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3-1 Similar Figures</dc:title>
  <dc:creator>Cim Keith</dc:creator>
  <cp:lastModifiedBy>Cim Keith</cp:lastModifiedBy>
  <cp:revision>16</cp:revision>
  <dcterms:created xsi:type="dcterms:W3CDTF">2019-02-25T03:53:13Z</dcterms:created>
  <dcterms:modified xsi:type="dcterms:W3CDTF">2019-02-25T06:10:42Z</dcterms:modified>
</cp:coreProperties>
</file>