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303" r:id="rId3"/>
    <p:sldId id="308" r:id="rId4"/>
    <p:sldId id="272" r:id="rId5"/>
    <p:sldId id="301" r:id="rId6"/>
    <p:sldId id="305" r:id="rId7"/>
    <p:sldId id="311" r:id="rId8"/>
    <p:sldId id="307" r:id="rId9"/>
    <p:sldId id="264" r:id="rId10"/>
    <p:sldId id="256" r:id="rId11"/>
    <p:sldId id="306" r:id="rId12"/>
    <p:sldId id="295" r:id="rId13"/>
    <p:sldId id="296" r:id="rId14"/>
    <p:sldId id="297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1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057455"/>
    <a:srgbClr val="D0D9BF"/>
    <a:srgbClr val="CCE2B6"/>
    <a:srgbClr val="006666"/>
    <a:srgbClr val="FF0000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2" autoAdjust="0"/>
  </p:normalViewPr>
  <p:slideViewPr>
    <p:cSldViewPr>
      <p:cViewPr varScale="1">
        <p:scale>
          <a:sx n="51" d="100"/>
          <a:sy n="51" d="100"/>
        </p:scale>
        <p:origin x="102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5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8.wmf"/><Relationship Id="rId1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E44401-3A83-4D60-9609-D493B4AEF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95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42F61-80D4-46A1-8283-E11D40E38F0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81F96-BEB6-4C33-A0BF-0F4D67D6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9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FF1D3-AD94-4702-810C-76BAE13B16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3048-D156-4689-A509-273F70BAC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4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C8C6-5471-447B-8192-5A343BBA9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5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92CBC-3A66-4E9C-9D9E-232B24C7C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3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55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49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42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4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79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17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56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7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F7C9A-FB4C-4C62-97DA-394585BC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63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89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58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CDEA-FB19-4C90-8D9C-A1F85C35CB08}" type="datetimeFigureOut">
              <a:rPr lang="en-US" smtClean="0">
                <a:solidFill>
                  <a:srgbClr val="D6ECFF"/>
                </a:solidFill>
              </a:rPr>
              <a:pPr/>
              <a:t>3/3/2019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6655-C820-4F52-843C-87504FD39A5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A7F86-3917-476F-927F-CE1CEC59B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A2BE-5FCE-4047-B4F0-B11A9FB93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2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A920F-D97F-456F-B8AF-69AA44A9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5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1956D-AA1D-4546-A332-AF4223ECD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1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EFC0-30D5-4689-8986-38A0F385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2B0E1-EFD9-4DF1-B194-D0CA782B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3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3941-273D-4AD4-B84A-CF38F2373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AE9180-6A51-4CDF-B880-734F9C9AE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AA4CDEA-FB19-4C90-8D9C-A1F85C35CB08}" type="datetimeFigureOut">
              <a:rPr lang="en-US" smtClean="0">
                <a:solidFill>
                  <a:srgbClr val="D6ECFF"/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3/3/2019</a:t>
            </a:fld>
            <a:endParaRPr lang="en-US">
              <a:solidFill>
                <a:srgbClr val="D6ECFF"/>
              </a:solidFill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D6ECFF"/>
              </a:solidFill>
              <a:latin typeface="Corbel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CF06655-C820-4F52-843C-87504FD39A57}" type="slidenum">
              <a:rPr lang="en-US" smtClean="0">
                <a:solidFill>
                  <a:srgbClr val="D6ECFF"/>
                </a:solidFill>
                <a:latin typeface="Corbe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D6ECFF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97293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TK6aDcQ0PA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11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7.wmf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31.wmf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8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41.wmf"/><Relationship Id="rId9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6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4.bin"/><Relationship Id="rId4" Type="http://schemas.openxmlformats.org/officeDocument/2006/relationships/image" Target="../media/image45.wmf"/><Relationship Id="rId9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2uPYYLH4Z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054277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002060"/>
                </a:solidFill>
                <a:latin typeface="Stencil" panose="040409050D0802020404" pitchFamily="82" charset="0"/>
                <a:hlinkClick r:id="rId2"/>
              </a:rPr>
              <a:t>Go For a </a:t>
            </a:r>
            <a:r>
              <a:rPr lang="en-US" dirty="0" smtClean="0">
                <a:solidFill>
                  <a:srgbClr val="002060"/>
                </a:solidFill>
                <a:latin typeface="Stencil" panose="040409050D0802020404" pitchFamily="82" charset="0"/>
                <a:hlinkClick r:id="rId2"/>
              </a:rPr>
              <a:t>Ride</a:t>
            </a:r>
            <a:r>
              <a:rPr lang="en-US" dirty="0">
                <a:solidFill>
                  <a:srgbClr val="002060"/>
                </a:solidFill>
                <a:latin typeface="Stencil" panose="040409050D0802020404" pitchFamily="82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Stencil" panose="040409050D0802020404" pitchFamily="82" charset="0"/>
              </a:rPr>
            </a:br>
            <a:r>
              <a:rPr lang="en-US" dirty="0" smtClean="0">
                <a:solidFill>
                  <a:srgbClr val="FFFF00"/>
                </a:solidFill>
                <a:latin typeface="Stencil" panose="040409050D0802020404" pitchFamily="82" charset="0"/>
              </a:rPr>
              <a:t>How Far Can you see?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images.tutorcircle.com/cms/images/113/right-triangle-real-life-ex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62692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90600" y="1676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cap="all" dirty="0">
                <a:solidFill>
                  <a:srgbClr val="D6ECFF">
                    <a:satMod val="200000"/>
                  </a:srgbClr>
                </a:solidFill>
                <a:effectLst>
                  <a:reflection blurRad="12700" stA="34000" endA="740" endPos="53000" dir="5400000" sy="-100000" algn="bl" rotWithShape="0"/>
                </a:effectLst>
                <a:latin typeface="Consolas"/>
                <a:ea typeface="+mj-ea"/>
                <a:cs typeface="+mj-cs"/>
              </a:rPr>
              <a:t>Right </a:t>
            </a:r>
            <a:endParaRPr lang="en-US" sz="4000" b="1" cap="all" dirty="0" smtClean="0">
              <a:solidFill>
                <a:srgbClr val="D6ECFF">
                  <a:satMod val="200000"/>
                </a:srgbClr>
              </a:solidFill>
              <a:effectLst>
                <a:reflection blurRad="12700" stA="34000" endA="740" endPos="53000" dir="5400000" sy="-100000" algn="bl" rotWithShape="0"/>
              </a:effectLst>
              <a:latin typeface="Consolas"/>
              <a:ea typeface="+mj-ea"/>
              <a:cs typeface="+mj-cs"/>
            </a:endParaRPr>
          </a:p>
          <a:p>
            <a:r>
              <a:rPr lang="en-US" sz="4000" b="1" cap="all" dirty="0" smtClean="0">
                <a:solidFill>
                  <a:srgbClr val="D6ECFF">
                    <a:satMod val="200000"/>
                  </a:srgbClr>
                </a:solidFill>
                <a:effectLst>
                  <a:reflection blurRad="12700" stA="34000" endA="740" endPos="53000" dir="5400000" sy="-100000" algn="bl" rotWithShape="0"/>
                </a:effectLst>
                <a:latin typeface="Consolas"/>
                <a:ea typeface="+mj-ea"/>
                <a:cs typeface="+mj-cs"/>
              </a:rPr>
              <a:t>Triangle </a:t>
            </a:r>
            <a:r>
              <a:rPr lang="en-US" sz="4000" b="1" cap="all" dirty="0">
                <a:solidFill>
                  <a:srgbClr val="D6ECFF">
                    <a:satMod val="200000"/>
                  </a:srgbClr>
                </a:solidFill>
                <a:effectLst>
                  <a:reflection blurRad="12700" stA="34000" endA="740" endPos="53000" dir="5400000" sy="-100000" algn="bl" rotWithShape="0"/>
                </a:effectLst>
                <a:latin typeface="Consolas"/>
                <a:ea typeface="+mj-ea"/>
                <a:cs typeface="+mj-cs"/>
              </a:rPr>
              <a:t>Trigonometry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0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914400"/>
                <a:ext cx="7772400" cy="5029200"/>
              </a:xfrm>
            </p:spPr>
            <p:txBody>
              <a:bodyPr/>
              <a:lstStyle/>
              <a:p>
                <a:r>
                  <a:rPr lang="en-US" sz="60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Finding Missing </a:t>
                </a:r>
                <a:r>
                  <a:rPr lang="en-US" sz="6000" u="sng" dirty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Angle</a:t>
                </a:r>
                <a:r>
                  <a:rPr lang="en-US" sz="60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en-US" sz="60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US" sz="20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en-US" sz="20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(1) Label </a:t>
                </a:r>
                <a:r>
                  <a:rPr lang="en-US" sz="4800" b="1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</a:t>
                </a:r>
                <a:r>
                  <a:rPr lang="en-US" sz="4800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pp</a:t>
                </a:r>
                <a: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en-US" sz="4800" b="1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</a:t>
                </a:r>
                <a:r>
                  <a:rPr lang="en-US" sz="4800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dj</a:t>
                </a:r>
                <a: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and </a:t>
                </a:r>
                <a:r>
                  <a:rPr lang="en-US" sz="4800" b="1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  <a:r>
                  <a:rPr lang="en-US" sz="4800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yp</a:t>
                </a:r>
                <a: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US" sz="24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en-US" sz="24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(2) Set up ratio</a:t>
                </a:r>
                <a:r>
                  <a:rPr lang="en-US" sz="48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en-US" sz="48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US" sz="24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en-US" sz="2400" u="sng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(3) Use Calculator</a:t>
                </a:r>
                <a:br>
                  <a:rPr lang="en-US" sz="48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en-US" sz="4800" dirty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𝐬𝐢𝐧</m:t>
                        </m:r>
                      </m:e>
                      <m:sup>
                        <m:r>
                          <a:rPr lang="en-US" sz="48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8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en-US" sz="4800" b="1" i="0" smtClean="0">
                        <a:solidFill>
                          <a:srgbClr val="FF0000"/>
                        </a:solidFill>
                        <a:latin typeface="Cambria Math"/>
                      </a:rPr>
                      <m:t>     </m:t>
                    </m:r>
                    <m:sSup>
                      <m:sSupPr>
                        <m:ctrlPr>
                          <a:rPr lang="en-US" sz="4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𝐜𝐨𝐬</m:t>
                        </m:r>
                      </m:e>
                      <m:sup>
                        <m:r>
                          <a:rPr lang="en-US" sz="4800" b="1" i="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800" b="1" i="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en-US" sz="4800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   </m:t>
                    </m:r>
                  </m:oMath>
                </a14:m>
                <a:r>
                  <a:rPr lang="en-US" sz="48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𝐭𝐚𝐧</m:t>
                        </m:r>
                      </m:e>
                      <m:sup>
                        <m:r>
                          <a:rPr lang="en-US" sz="4800" b="1" i="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800" b="1" i="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4800" i="1" dirty="0">
                    <a:latin typeface="Berlin Sans FB Demi" pitchFamily="34" charset="0"/>
                  </a:rPr>
                  <a:t/>
                </a:r>
                <a:br>
                  <a:rPr lang="en-US" sz="4800" i="1" dirty="0">
                    <a:latin typeface="Berlin Sans FB Demi" pitchFamily="34" charset="0"/>
                  </a:rPr>
                </a:br>
                <a:endParaRPr lang="en-US" sz="4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914400"/>
                <a:ext cx="7772400" cy="5029200"/>
              </a:xfrm>
              <a:blipFill rotWithShape="1">
                <a:blip r:embed="rId2"/>
                <a:stretch>
                  <a:fillRect l="-2667" t="-17697" r="-2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8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Ex. 1: Find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.  Round to one decimal place.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5127" name="AutoShape 3"/>
          <p:cNvSpPr>
            <a:spLocks noChangeArrowheads="1"/>
          </p:cNvSpPr>
          <p:nvPr/>
        </p:nvSpPr>
        <p:spPr bwMode="auto">
          <a:xfrm>
            <a:off x="936625" y="685800"/>
            <a:ext cx="2286000" cy="3200400"/>
          </a:xfrm>
          <a:prstGeom prst="rtTriangle">
            <a:avLst/>
          </a:prstGeom>
          <a:solidFill>
            <a:srgbClr val="99FF3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942975" y="3549650"/>
            <a:ext cx="304800" cy="336550"/>
          </a:xfrm>
          <a:prstGeom prst="rect">
            <a:avLst/>
          </a:prstGeom>
          <a:solidFill>
            <a:srgbClr val="99FF3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1447800" y="4006850"/>
            <a:ext cx="12239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9</a:t>
            </a:r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152400" y="2243138"/>
            <a:ext cx="1012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17.2</a:t>
            </a:r>
          </a:p>
        </p:txBody>
      </p:sp>
      <p:sp>
        <p:nvSpPr>
          <p:cNvPr id="5132" name="Rectangle 8"/>
          <p:cNvSpPr>
            <a:spLocks noChangeArrowheads="1"/>
          </p:cNvSpPr>
          <p:nvPr/>
        </p:nvSpPr>
        <p:spPr bwMode="auto">
          <a:xfrm>
            <a:off x="6629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61038"/>
              </p:ext>
            </p:extLst>
          </p:nvPr>
        </p:nvGraphicFramePr>
        <p:xfrm>
          <a:off x="4419600" y="838200"/>
          <a:ext cx="22606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3" imgW="774360" imgH="393480" progId="Equation.DSMT4">
                  <p:embed/>
                </p:oleObj>
              </mc:Choice>
              <mc:Fallback>
                <p:oleObj name="Equation" r:id="rId3" imgW="7743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838200"/>
                        <a:ext cx="22606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2389188" y="3200400"/>
          <a:ext cx="55403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200400"/>
                        <a:ext cx="554037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581916"/>
              </p:ext>
            </p:extLst>
          </p:nvPr>
        </p:nvGraphicFramePr>
        <p:xfrm>
          <a:off x="4441825" y="3429000"/>
          <a:ext cx="35369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7" imgW="609480" imgH="177480" progId="Equation.DSMT4">
                  <p:embed/>
                </p:oleObj>
              </mc:Choice>
              <mc:Fallback>
                <p:oleObj name="Equation" r:id="rId7" imgW="60948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3429000"/>
                        <a:ext cx="3536950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1" name="Picture 31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3429000"/>
            <a:ext cx="23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0" y="5426075"/>
            <a:ext cx="640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Century Gothic" pitchFamily="34" charset="0"/>
              </a:rPr>
              <a:t>Now, figure out which trig ratio you have and set up the problem.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678690"/>
              </p:ext>
            </p:extLst>
          </p:nvPr>
        </p:nvGraphicFramePr>
        <p:xfrm>
          <a:off x="4419600" y="1887537"/>
          <a:ext cx="300037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10" imgW="1028520" imgH="431640" progId="Equation.DSMT4">
                  <p:embed/>
                </p:oleObj>
              </mc:Choice>
              <mc:Fallback>
                <p:oleObj name="Equation" r:id="rId10" imgW="102852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887537"/>
                        <a:ext cx="300037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1020" y="1143000"/>
            <a:ext cx="742121" cy="7643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79625" y="4173951"/>
            <a:ext cx="742121" cy="7643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Ex. 2: Find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.  Round to one </a:t>
            </a:r>
            <a:r>
              <a:rPr lang="en-US" sz="3200" b="1" smtClean="0">
                <a:solidFill>
                  <a:schemeClr val="tx1"/>
                </a:solidFill>
                <a:sym typeface="Symbol" pitchFamily="18" charset="2"/>
              </a:rPr>
              <a:t>decimal place.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6156" name="Rectangle 8"/>
          <p:cNvSpPr>
            <a:spLocks noChangeArrowheads="1"/>
          </p:cNvSpPr>
          <p:nvPr/>
        </p:nvSpPr>
        <p:spPr bwMode="auto">
          <a:xfrm>
            <a:off x="6629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4549775" y="838200"/>
          <a:ext cx="20002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3" imgW="685800" imgH="393480" progId="Equation.3">
                  <p:embed/>
                </p:oleObj>
              </mc:Choice>
              <mc:Fallback>
                <p:oleObj name="Equation" r:id="rId3" imgW="6858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838200"/>
                        <a:ext cx="200025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481938"/>
              </p:ext>
            </p:extLst>
          </p:nvPr>
        </p:nvGraphicFramePr>
        <p:xfrm>
          <a:off x="4440238" y="3429000"/>
          <a:ext cx="353853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5" imgW="609480" imgH="177480" progId="Equation.DSMT4">
                  <p:embed/>
                </p:oleObj>
              </mc:Choice>
              <mc:Fallback>
                <p:oleObj name="Equation" r:id="rId5" imgW="60948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3429000"/>
                        <a:ext cx="3538537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AutoShape 2"/>
          <p:cNvSpPr>
            <a:spLocks noChangeArrowheads="1"/>
          </p:cNvSpPr>
          <p:nvPr/>
        </p:nvSpPr>
        <p:spPr bwMode="auto">
          <a:xfrm rot="10800000">
            <a:off x="963613" y="1768475"/>
            <a:ext cx="1371600" cy="3429000"/>
          </a:xfrm>
          <a:prstGeom prst="rtTriangle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2019300" y="1768475"/>
            <a:ext cx="304800" cy="33655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800100" y="2911475"/>
            <a:ext cx="12239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23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1409700" y="1235075"/>
            <a:ext cx="1012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/>
              <a:t>7</a:t>
            </a: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43837"/>
              </p:ext>
            </p:extLst>
          </p:nvPr>
        </p:nvGraphicFramePr>
        <p:xfrm>
          <a:off x="1201738" y="1768475"/>
          <a:ext cx="4365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1768475"/>
                        <a:ext cx="4365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54" name="Picture 30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6011" y="1744345"/>
            <a:ext cx="23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605579"/>
              </p:ext>
            </p:extLst>
          </p:nvPr>
        </p:nvGraphicFramePr>
        <p:xfrm>
          <a:off x="4448175" y="2062163"/>
          <a:ext cx="25558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10" imgW="876240" imgH="393480" progId="Equation.DSMT4">
                  <p:embed/>
                </p:oleObj>
              </mc:Choice>
              <mc:Fallback>
                <p:oleObj name="Equation" r:id="rId10" imgW="8762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2062163"/>
                        <a:ext cx="255587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946593" y="800085"/>
            <a:ext cx="742121" cy="7643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9960" y="3962400"/>
            <a:ext cx="742121" cy="7643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Ex. 3: Find </a:t>
            </a:r>
            <a:r>
              <a:rPr lang="en-US" sz="3200" b="1" dirty="0" smtClean="0">
                <a:solidFill>
                  <a:schemeClr val="tx1"/>
                </a:solidFill>
                <a:sym typeface="Symbol" pitchFamily="18" charset="2"/>
              </a:rPr>
              <a:t>.  Round to one decimal place.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6629400" y="3352800"/>
            <a:ext cx="152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048119"/>
              </p:ext>
            </p:extLst>
          </p:nvPr>
        </p:nvGraphicFramePr>
        <p:xfrm>
          <a:off x="5554662" y="1274762"/>
          <a:ext cx="21494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name="Equation" r:id="rId3" imgW="736560" imgH="393480" progId="Equation.3">
                  <p:embed/>
                </p:oleObj>
              </mc:Choice>
              <mc:Fallback>
                <p:oleObj name="Equation" r:id="rId3" imgW="7365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2" y="1274762"/>
                        <a:ext cx="214947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083914"/>
              </p:ext>
            </p:extLst>
          </p:nvPr>
        </p:nvGraphicFramePr>
        <p:xfrm>
          <a:off x="4953000" y="4313238"/>
          <a:ext cx="28733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8" name="Equation" r:id="rId5" imgW="495000" imgH="177480" progId="Equation.3">
                  <p:embed/>
                </p:oleObj>
              </mc:Choice>
              <mc:Fallback>
                <p:oleObj name="Equation" r:id="rId5" imgW="495000" imgH="177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13238"/>
                        <a:ext cx="2873375" cy="10334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793013"/>
              </p:ext>
            </p:extLst>
          </p:nvPr>
        </p:nvGraphicFramePr>
        <p:xfrm>
          <a:off x="5029200" y="2722562"/>
          <a:ext cx="289083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9" name="Equation" r:id="rId7" imgW="990360" imgH="431640" progId="Equation.DSMT4">
                  <p:embed/>
                </p:oleObj>
              </mc:Choice>
              <mc:Fallback>
                <p:oleObj name="Equation" r:id="rId7" imgW="9903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22562"/>
                        <a:ext cx="2890837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59320" y="1370152"/>
            <a:ext cx="5347390" cy="2558872"/>
            <a:chOff x="167965" y="1268175"/>
            <a:chExt cx="5347390" cy="2558872"/>
          </a:xfrm>
        </p:grpSpPr>
        <p:sp>
          <p:nvSpPr>
            <p:cNvPr id="7174" name="AutoShape 2"/>
            <p:cNvSpPr>
              <a:spLocks noChangeArrowheads="1"/>
            </p:cNvSpPr>
            <p:nvPr/>
          </p:nvSpPr>
          <p:spPr bwMode="auto">
            <a:xfrm rot="10800000" flipH="1">
              <a:off x="1095755" y="1388647"/>
              <a:ext cx="4419600" cy="2438400"/>
            </a:xfrm>
            <a:prstGeom prst="rtTriangle">
              <a:avLst/>
            </a:prstGeom>
            <a:solidFill>
              <a:srgbClr val="FFCC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4"/>
            <p:cNvSpPr>
              <a:spLocks noChangeArrowheads="1"/>
            </p:cNvSpPr>
            <p:nvPr/>
          </p:nvSpPr>
          <p:spPr bwMode="auto">
            <a:xfrm>
              <a:off x="1095755" y="1388647"/>
              <a:ext cx="304800" cy="336550"/>
            </a:xfrm>
            <a:prstGeom prst="rect">
              <a:avLst/>
            </a:prstGeom>
            <a:solidFill>
              <a:srgbClr val="FFCC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 rot="19624798">
              <a:off x="2467355" y="2684047"/>
              <a:ext cx="1223963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/>
                <a:t>400</a:t>
              </a:r>
            </a:p>
          </p:txBody>
        </p:sp>
        <p:sp>
          <p:nvSpPr>
            <p:cNvPr id="7178" name="Text Box 6"/>
            <p:cNvSpPr txBox="1">
              <a:spLocks noChangeArrowheads="1"/>
            </p:cNvSpPr>
            <p:nvPr/>
          </p:nvSpPr>
          <p:spPr bwMode="auto">
            <a:xfrm>
              <a:off x="235329" y="2120915"/>
              <a:ext cx="1012826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200</a:t>
              </a:r>
            </a:p>
          </p:txBody>
        </p:sp>
        <p:graphicFrame>
          <p:nvGraphicFramePr>
            <p:cNvPr id="717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4432780"/>
                </p:ext>
              </p:extLst>
            </p:nvPr>
          </p:nvGraphicFramePr>
          <p:xfrm>
            <a:off x="4219955" y="1312447"/>
            <a:ext cx="43656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0" name="Equation" r:id="rId9" imgW="126720" imgH="177480" progId="Equation.3">
                    <p:embed/>
                  </p:oleObj>
                </mc:Choice>
                <mc:Fallback>
                  <p:oleObj name="Equation" r:id="rId9" imgW="126720" imgH="1774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9955" y="1312447"/>
                          <a:ext cx="436563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9"/>
            <p:cNvSpPr/>
            <p:nvPr/>
          </p:nvSpPr>
          <p:spPr>
            <a:xfrm>
              <a:off x="3632744" y="2810809"/>
              <a:ext cx="742121" cy="76434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7965" y="1268175"/>
              <a:ext cx="742121" cy="76434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278" name="Picture 30" descr="MCj007871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60126"/>
            <a:ext cx="23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5029200"/>
          </a:xfrm>
        </p:spPr>
        <p:txBody>
          <a:bodyPr>
            <a:normAutofit fontScale="90000"/>
          </a:bodyPr>
          <a:lstStyle/>
          <a:p>
            <a:r>
              <a:rPr lang="en-US" sz="6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 Missing </a:t>
            </a:r>
            <a:r>
              <a:rPr lang="en-US" sz="60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Side</a:t>
            </a:r>
            <a:r>
              <a:rPr lang="en-US" sz="6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Label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dj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yp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Set up ratio</a:t>
            </a:r>
            <a:r>
              <a:rPr lang="en-US" sz="4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Use Calculator</a:t>
            </a:r>
            <a:b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sin     cos     tan</a:t>
            </a:r>
            <a:r>
              <a:rPr lang="en-US" sz="4800" i="1" dirty="0">
                <a:latin typeface="Berlin Sans FB Demi" pitchFamily="34" charset="0"/>
              </a:rPr>
              <a:t/>
            </a:r>
            <a:br>
              <a:rPr lang="en-US" sz="4800" i="1" dirty="0">
                <a:latin typeface="Berlin Sans FB Demi" pitchFamily="34" charset="0"/>
              </a:rPr>
            </a:b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latin typeface="Berlin Sans FB Demi" pitchFamily="34" charset="0"/>
              </a:rPr>
              <a:t>Ex: </a:t>
            </a:r>
            <a:r>
              <a:rPr lang="en-US" sz="3200" b="1" dirty="0">
                <a:latin typeface="Berlin Sans FB Demi" pitchFamily="34" charset="0"/>
              </a:rPr>
              <a:t>1</a:t>
            </a:r>
            <a:r>
              <a:rPr lang="en-US" sz="3200" b="1" dirty="0" smtClean="0">
                <a:latin typeface="Berlin Sans FB Demi" pitchFamily="34" charset="0"/>
              </a:rPr>
              <a:t>	Figure out which ratio to use.  Find x.  </a:t>
            </a:r>
            <a:r>
              <a:rPr lang="en-US" sz="2800" b="1" dirty="0" smtClean="0">
                <a:latin typeface="Berlin Sans FB Demi" pitchFamily="34" charset="0"/>
              </a:rPr>
              <a:t>Round to the nearest tenth.</a:t>
            </a:r>
            <a:endParaRPr lang="en-US" sz="2800" i="1" dirty="0" smtClean="0">
              <a:latin typeface="Berlin Sans FB Demi" pitchFamily="34" charset="0"/>
            </a:endParaRP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89690" y="1045829"/>
            <a:ext cx="3577290" cy="3059111"/>
            <a:chOff x="1597" y="768"/>
            <a:chExt cx="4019" cy="1584"/>
          </a:xfrm>
        </p:grpSpPr>
        <p:sp>
          <p:nvSpPr>
            <p:cNvPr id="30742" name="AutoShape 4"/>
            <p:cNvSpPr>
              <a:spLocks noChangeArrowheads="1"/>
            </p:cNvSpPr>
            <p:nvPr/>
          </p:nvSpPr>
          <p:spPr bwMode="auto">
            <a:xfrm>
              <a:off x="2736" y="768"/>
              <a:ext cx="2880" cy="1248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Rectangle 5"/>
            <p:cNvSpPr>
              <a:spLocks noChangeArrowheads="1"/>
            </p:cNvSpPr>
            <p:nvPr/>
          </p:nvSpPr>
          <p:spPr bwMode="auto">
            <a:xfrm>
              <a:off x="2736" y="1817"/>
              <a:ext cx="354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44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2745" y="1028"/>
            <a:ext cx="801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Equation" r:id="rId3" imgW="253670" imgH="177569" progId="Equation.DSMT4">
                    <p:embed/>
                  </p:oleObj>
                </mc:Choice>
                <mc:Fallback>
                  <p:oleObj name="Equation" r:id="rId3" imgW="253670" imgH="177569" progId="Equation.DSMT4">
                    <p:embed/>
                    <p:pic>
                      <p:nvPicPr>
                        <p:cNvPr id="3074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5" y="1028"/>
                          <a:ext cx="801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45" name="Text Box 7"/>
            <p:cNvSpPr txBox="1">
              <a:spLocks noChangeArrowheads="1"/>
            </p:cNvSpPr>
            <p:nvPr/>
          </p:nvSpPr>
          <p:spPr bwMode="auto">
            <a:xfrm>
              <a:off x="1597" y="1152"/>
              <a:ext cx="1242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20 m</a:t>
              </a:r>
            </a:p>
          </p:txBody>
        </p:sp>
        <p:sp>
          <p:nvSpPr>
            <p:cNvPr id="30746" name="Text Box 8"/>
            <p:cNvSpPr txBox="1">
              <a:spLocks noChangeArrowheads="1"/>
            </p:cNvSpPr>
            <p:nvPr/>
          </p:nvSpPr>
          <p:spPr bwMode="auto">
            <a:xfrm>
              <a:off x="3696" y="1968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62473" name="Object 9"/>
          <p:cNvGraphicFramePr>
            <a:graphicFrameLocks noChangeAspect="1"/>
          </p:cNvGraphicFramePr>
          <p:nvPr>
            <p:extLst/>
          </p:nvPr>
        </p:nvGraphicFramePr>
        <p:xfrm>
          <a:off x="4572000" y="1493838"/>
          <a:ext cx="3352800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812447" imgH="393529" progId="Equation.DSMT4">
                  <p:embed/>
                </p:oleObj>
              </mc:Choice>
              <mc:Fallback>
                <p:oleObj name="Equation" r:id="rId5" imgW="812447" imgH="393529" progId="Equation.DSMT4">
                  <p:embed/>
                  <p:pic>
                    <p:nvPicPr>
                      <p:cNvPr id="624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93838"/>
                        <a:ext cx="3352800" cy="162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>
            <p:extLst/>
          </p:nvPr>
        </p:nvGraphicFramePr>
        <p:xfrm>
          <a:off x="393798" y="5105400"/>
          <a:ext cx="389744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698197" imgH="177723" progId="Equation.3">
                  <p:embed/>
                </p:oleObj>
              </mc:Choice>
              <mc:Fallback>
                <p:oleObj name="Equation" r:id="rId7" imgW="698197" imgH="177723" progId="Equation.3">
                  <p:embed/>
                  <p:pic>
                    <p:nvPicPr>
                      <p:cNvPr id="624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98" y="5105400"/>
                        <a:ext cx="3897441" cy="9906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>
            <p:extLst/>
          </p:nvPr>
        </p:nvGraphicFramePr>
        <p:xfrm>
          <a:off x="3814763" y="3163888"/>
          <a:ext cx="5081587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1028520" imgH="253800" progId="Equation.DSMT4">
                  <p:embed/>
                </p:oleObj>
              </mc:Choice>
              <mc:Fallback>
                <p:oleObj name="Equation" r:id="rId9" imgW="1028520" imgH="253800" progId="Equation.DSMT4">
                  <p:embed/>
                  <p:pic>
                    <p:nvPicPr>
                      <p:cNvPr id="624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3163888"/>
                        <a:ext cx="5081587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489" name="Picture 25" descr="MCj007871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0314" y="1254032"/>
            <a:ext cx="2682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2565762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8600" y="2575385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74696" y="3642639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62600" y="1484864"/>
            <a:ext cx="1676400" cy="42013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62399" y="812846"/>
            <a:ext cx="5150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When x is on top  -  </a:t>
            </a:r>
            <a:r>
              <a:rPr lang="en-US" sz="4000" b="1" dirty="0" smtClean="0">
                <a:solidFill>
                  <a:srgbClr val="FF0000"/>
                </a:solidFill>
              </a:rPr>
              <a:t>Multiply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latin typeface="Berlin Sans FB Demi" pitchFamily="34" charset="0"/>
              </a:rPr>
              <a:t>Ex: </a:t>
            </a:r>
            <a:r>
              <a:rPr lang="en-US" sz="3200" b="1" dirty="0">
                <a:latin typeface="Berlin Sans FB Demi" pitchFamily="34" charset="0"/>
              </a:rPr>
              <a:t>2</a:t>
            </a:r>
            <a:r>
              <a:rPr lang="en-US" sz="3200" b="1" dirty="0" smtClean="0">
                <a:latin typeface="Berlin Sans FB Demi" pitchFamily="34" charset="0"/>
              </a:rPr>
              <a:t>	Figure out which ratio to use.  Find x.  </a:t>
            </a:r>
            <a:r>
              <a:rPr lang="en-US" sz="2800" b="1" dirty="0" smtClean="0">
                <a:latin typeface="Berlin Sans FB Demi" pitchFamily="34" charset="0"/>
              </a:rPr>
              <a:t>Round to the nearest tenth.</a:t>
            </a:r>
            <a:endParaRPr lang="en-US" sz="2800" i="1" dirty="0" smtClean="0">
              <a:latin typeface="Berlin Sans FB Demi" pitchFamily="34" charset="0"/>
            </a:endParaRP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103508" y="1045829"/>
            <a:ext cx="2858094" cy="3059112"/>
            <a:chOff x="2736" y="768"/>
            <a:chExt cx="3211" cy="1584"/>
          </a:xfrm>
        </p:grpSpPr>
        <p:sp>
          <p:nvSpPr>
            <p:cNvPr id="30742" name="AutoShape 4"/>
            <p:cNvSpPr>
              <a:spLocks noChangeArrowheads="1"/>
            </p:cNvSpPr>
            <p:nvPr/>
          </p:nvSpPr>
          <p:spPr bwMode="auto">
            <a:xfrm>
              <a:off x="2736" y="768"/>
              <a:ext cx="2880" cy="1248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Rectangle 5"/>
            <p:cNvSpPr>
              <a:spLocks noChangeArrowheads="1"/>
            </p:cNvSpPr>
            <p:nvPr/>
          </p:nvSpPr>
          <p:spPr bwMode="auto">
            <a:xfrm>
              <a:off x="2736" y="1817"/>
              <a:ext cx="354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44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2745" y="1028"/>
            <a:ext cx="801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4" name="Equation" r:id="rId3" imgW="253800" imgH="177480" progId="Equation.DSMT4">
                    <p:embed/>
                  </p:oleObj>
                </mc:Choice>
                <mc:Fallback>
                  <p:oleObj name="Equation" r:id="rId3" imgW="253800" imgH="177480" progId="Equation.DSMT4">
                    <p:embed/>
                    <p:pic>
                      <p:nvPicPr>
                        <p:cNvPr id="3074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5" y="1028"/>
                          <a:ext cx="801" cy="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45" name="Text Box 7"/>
            <p:cNvSpPr txBox="1">
              <a:spLocks noChangeArrowheads="1"/>
            </p:cNvSpPr>
            <p:nvPr/>
          </p:nvSpPr>
          <p:spPr bwMode="auto">
            <a:xfrm>
              <a:off x="4705" y="1158"/>
              <a:ext cx="1242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 smtClean="0">
                  <a:solidFill>
                    <a:srgbClr val="0000FF"/>
                  </a:solidFill>
                </a:rPr>
                <a:t>25 </a:t>
              </a:r>
              <a:r>
                <a:rPr lang="en-US" sz="3400" b="1" dirty="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30746" name="Text Box 8"/>
            <p:cNvSpPr txBox="1">
              <a:spLocks noChangeArrowheads="1"/>
            </p:cNvSpPr>
            <p:nvPr/>
          </p:nvSpPr>
          <p:spPr bwMode="auto">
            <a:xfrm>
              <a:off x="3696" y="1968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62473" name="Object 9"/>
          <p:cNvGraphicFramePr>
            <a:graphicFrameLocks noChangeAspect="1"/>
          </p:cNvGraphicFramePr>
          <p:nvPr>
            <p:extLst/>
          </p:nvPr>
        </p:nvGraphicFramePr>
        <p:xfrm>
          <a:off x="4519613" y="1493838"/>
          <a:ext cx="3457575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838080" imgH="393480" progId="Equation.DSMT4">
                  <p:embed/>
                </p:oleObj>
              </mc:Choice>
              <mc:Fallback>
                <p:oleObj name="Equation" r:id="rId5" imgW="838080" imgH="393480" progId="Equation.DSMT4">
                  <p:embed/>
                  <p:pic>
                    <p:nvPicPr>
                      <p:cNvPr id="624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493838"/>
                        <a:ext cx="3457575" cy="162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>
            <p:extLst/>
          </p:nvPr>
        </p:nvGraphicFramePr>
        <p:xfrm>
          <a:off x="4127500" y="3163888"/>
          <a:ext cx="4454525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901440" imgH="253800" progId="Equation.DSMT4">
                  <p:embed/>
                </p:oleObj>
              </mc:Choice>
              <mc:Fallback>
                <p:oleObj name="Equation" r:id="rId7" imgW="901440" imgH="253800" progId="Equation.DSMT4">
                  <p:embed/>
                  <p:pic>
                    <p:nvPicPr>
                      <p:cNvPr id="624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3163888"/>
                        <a:ext cx="4454525" cy="125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489" name="Picture 25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0314" y="1254032"/>
            <a:ext cx="2682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2004244" y="953496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474696" y="3642639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19113" y="4662487"/>
          <a:ext cx="485933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672840" imgH="177480" progId="Equation.DSMT4">
                  <p:embed/>
                </p:oleObj>
              </mc:Choice>
              <mc:Fallback>
                <p:oleObj name="Equation" r:id="rId10" imgW="672840" imgH="177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4662487"/>
                        <a:ext cx="4859337" cy="128111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708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latin typeface="Berlin Sans FB Demi" pitchFamily="34" charset="0"/>
              </a:rPr>
              <a:t>Ex: </a:t>
            </a:r>
            <a:r>
              <a:rPr lang="en-US" sz="3200" b="1" dirty="0">
                <a:latin typeface="Berlin Sans FB Demi" pitchFamily="34" charset="0"/>
              </a:rPr>
              <a:t>2</a:t>
            </a:r>
            <a:r>
              <a:rPr lang="en-US" sz="3200" b="1" dirty="0" smtClean="0">
                <a:latin typeface="Berlin Sans FB Demi" pitchFamily="34" charset="0"/>
              </a:rPr>
              <a:t>	 Find the missing side. </a:t>
            </a:r>
            <a:r>
              <a:rPr lang="en-US" sz="2800" b="1" dirty="0" smtClean="0">
                <a:latin typeface="Berlin Sans FB Demi" pitchFamily="34" charset="0"/>
              </a:rPr>
              <a:t>Round to the nearest tenth.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152400" y="762000"/>
            <a:ext cx="3505200" cy="3094038"/>
            <a:chOff x="96" y="480"/>
            <a:chExt cx="2208" cy="1949"/>
          </a:xfrm>
        </p:grpSpPr>
        <p:sp>
          <p:nvSpPr>
            <p:cNvPr id="31779" name="AutoShape 4"/>
            <p:cNvSpPr>
              <a:spLocks noChangeArrowheads="1"/>
            </p:cNvSpPr>
            <p:nvPr/>
          </p:nvSpPr>
          <p:spPr bwMode="auto">
            <a:xfrm flipH="1">
              <a:off x="96" y="480"/>
              <a:ext cx="1392" cy="1536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Rectangle 5"/>
            <p:cNvSpPr>
              <a:spLocks noChangeArrowheads="1"/>
            </p:cNvSpPr>
            <p:nvPr/>
          </p:nvSpPr>
          <p:spPr bwMode="auto">
            <a:xfrm flipH="1">
              <a:off x="1296" y="1824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81" name="Object 6"/>
            <p:cNvGraphicFramePr>
              <a:graphicFrameLocks noChangeAspect="1"/>
            </p:cNvGraphicFramePr>
            <p:nvPr/>
          </p:nvGraphicFramePr>
          <p:xfrm>
            <a:off x="384" y="1632"/>
            <a:ext cx="464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8" name="Equation" r:id="rId3" imgW="253670" imgH="177569" progId="Equation.3">
                    <p:embed/>
                  </p:oleObj>
                </mc:Choice>
                <mc:Fallback>
                  <p:oleObj name="Equation" r:id="rId3" imgW="253670" imgH="177569" progId="Equation.3">
                    <p:embed/>
                    <p:pic>
                      <p:nvPicPr>
                        <p:cNvPr id="3178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632"/>
                          <a:ext cx="464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82" name="Text Box 7"/>
            <p:cNvSpPr txBox="1">
              <a:spLocks noChangeArrowheads="1"/>
            </p:cNvSpPr>
            <p:nvPr/>
          </p:nvSpPr>
          <p:spPr bwMode="auto">
            <a:xfrm>
              <a:off x="1536" y="1056"/>
              <a:ext cx="76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>
                  <a:solidFill>
                    <a:srgbClr val="0000FF"/>
                  </a:solidFill>
                </a:rPr>
                <a:t>80 ft</a:t>
              </a:r>
            </a:p>
          </p:txBody>
        </p:sp>
        <p:sp>
          <p:nvSpPr>
            <p:cNvPr id="31783" name="Text Box 8"/>
            <p:cNvSpPr txBox="1">
              <a:spLocks noChangeArrowheads="1"/>
            </p:cNvSpPr>
            <p:nvPr/>
          </p:nvSpPr>
          <p:spPr bwMode="auto">
            <a:xfrm>
              <a:off x="792" y="2045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63497" name="Object 9"/>
          <p:cNvGraphicFramePr>
            <a:graphicFrameLocks noChangeAspect="1"/>
          </p:cNvGraphicFramePr>
          <p:nvPr>
            <p:extLst/>
          </p:nvPr>
        </p:nvGraphicFramePr>
        <p:xfrm>
          <a:off x="4800600" y="1685511"/>
          <a:ext cx="2951162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812447" imgH="393529" progId="Equation.3">
                  <p:embed/>
                </p:oleObj>
              </mc:Choice>
              <mc:Fallback>
                <p:oleObj name="Equation" r:id="rId5" imgW="812447" imgH="393529" progId="Equation.3">
                  <p:embed/>
                  <p:pic>
                    <p:nvPicPr>
                      <p:cNvPr id="634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85511"/>
                        <a:ext cx="2951162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>
            <p:extLst/>
          </p:nvPr>
        </p:nvGraphicFramePr>
        <p:xfrm>
          <a:off x="152401" y="4876800"/>
          <a:ext cx="4419600" cy="1143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685800" imgH="177480" progId="Equation.DSMT4">
                  <p:embed/>
                </p:oleObj>
              </mc:Choice>
              <mc:Fallback>
                <p:oleObj name="Equation" r:id="rId7" imgW="685800" imgH="177480" progId="Equation.DSMT4">
                  <p:embed/>
                  <p:pic>
                    <p:nvPicPr>
                      <p:cNvPr id="634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4876800"/>
                        <a:ext cx="4419600" cy="1143448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>
            <p:extLst/>
          </p:nvPr>
        </p:nvGraphicFramePr>
        <p:xfrm>
          <a:off x="4579972" y="3200400"/>
          <a:ext cx="3165475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787320" imgH="444240" progId="Equation.DSMT4">
                  <p:embed/>
                </p:oleObj>
              </mc:Choice>
              <mc:Fallback>
                <p:oleObj name="Equation" r:id="rId9" imgW="787320" imgH="444240" progId="Equation.DSMT4">
                  <p:embed/>
                  <p:pic>
                    <p:nvPicPr>
                      <p:cNvPr id="635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72" y="3200400"/>
                        <a:ext cx="3165475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26" name="Picture 38" descr="MCj007871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313" y="2692400"/>
            <a:ext cx="2682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2667000" y="2286000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5600" y="3428999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124200" y="762000"/>
            <a:ext cx="5833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When x is on the bottom  -  </a:t>
            </a:r>
            <a:r>
              <a:rPr lang="en-US" sz="4000" b="1" dirty="0" smtClean="0">
                <a:solidFill>
                  <a:srgbClr val="FF0000"/>
                </a:solidFill>
              </a:rPr>
              <a:t>Divide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715000" y="1458360"/>
            <a:ext cx="1524000" cy="120753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06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latin typeface="Berlin Sans FB Demi" pitchFamily="34" charset="0"/>
              </a:rPr>
              <a:t>Ex: </a:t>
            </a:r>
            <a:r>
              <a:rPr lang="en-US" sz="3200" b="1" dirty="0">
                <a:latin typeface="Berlin Sans FB Demi" pitchFamily="34" charset="0"/>
              </a:rPr>
              <a:t>3</a:t>
            </a:r>
            <a:r>
              <a:rPr lang="en-US" sz="3200" b="1" dirty="0" smtClean="0">
                <a:latin typeface="Berlin Sans FB Demi" pitchFamily="34" charset="0"/>
              </a:rPr>
              <a:t>	 Find the missing side. </a:t>
            </a:r>
            <a:r>
              <a:rPr lang="en-US" sz="2800" b="1" dirty="0" smtClean="0">
                <a:latin typeface="Berlin Sans FB Demi" pitchFamily="34" charset="0"/>
              </a:rPr>
              <a:t>Round to the nearest tenth.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131763" y="762000"/>
            <a:ext cx="2230438" cy="3262313"/>
            <a:chOff x="83" y="480"/>
            <a:chExt cx="1405" cy="2055"/>
          </a:xfrm>
        </p:grpSpPr>
        <p:sp>
          <p:nvSpPr>
            <p:cNvPr id="31779" name="AutoShape 4"/>
            <p:cNvSpPr>
              <a:spLocks noChangeArrowheads="1"/>
            </p:cNvSpPr>
            <p:nvPr/>
          </p:nvSpPr>
          <p:spPr bwMode="auto">
            <a:xfrm flipH="1">
              <a:off x="83" y="480"/>
              <a:ext cx="1392" cy="1536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Rectangle 5"/>
            <p:cNvSpPr>
              <a:spLocks noChangeArrowheads="1"/>
            </p:cNvSpPr>
            <p:nvPr/>
          </p:nvSpPr>
          <p:spPr bwMode="auto">
            <a:xfrm flipH="1">
              <a:off x="1296" y="1824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81" name="Object 6"/>
            <p:cNvGraphicFramePr>
              <a:graphicFrameLocks noChangeAspect="1"/>
            </p:cNvGraphicFramePr>
            <p:nvPr/>
          </p:nvGraphicFramePr>
          <p:xfrm>
            <a:off x="384" y="1632"/>
            <a:ext cx="464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2" name="Equation" r:id="rId3" imgW="253670" imgH="177569" progId="Equation.3">
                    <p:embed/>
                  </p:oleObj>
                </mc:Choice>
                <mc:Fallback>
                  <p:oleObj name="Equation" r:id="rId3" imgW="253670" imgH="177569" progId="Equation.3">
                    <p:embed/>
                    <p:pic>
                      <p:nvPicPr>
                        <p:cNvPr id="3178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632"/>
                          <a:ext cx="464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82" name="Text Box 7"/>
            <p:cNvSpPr txBox="1">
              <a:spLocks noChangeArrowheads="1"/>
            </p:cNvSpPr>
            <p:nvPr/>
          </p:nvSpPr>
          <p:spPr bwMode="auto">
            <a:xfrm>
              <a:off x="694" y="2151"/>
              <a:ext cx="76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 smtClean="0">
                  <a:solidFill>
                    <a:srgbClr val="0000FF"/>
                  </a:solidFill>
                </a:rPr>
                <a:t>52 </a:t>
              </a:r>
              <a:r>
                <a:rPr lang="en-US" sz="3400" b="1" dirty="0" err="1">
                  <a:solidFill>
                    <a:srgbClr val="0000FF"/>
                  </a:solidFill>
                </a:rPr>
                <a:t>ft</a:t>
              </a:r>
              <a:endParaRPr lang="en-US" sz="3400" b="1" dirty="0">
                <a:solidFill>
                  <a:srgbClr val="0000FF"/>
                </a:solidFill>
              </a:endParaRPr>
            </a:p>
          </p:txBody>
        </p:sp>
        <p:sp>
          <p:nvSpPr>
            <p:cNvPr id="31783" name="Text Box 8"/>
            <p:cNvSpPr txBox="1">
              <a:spLocks noChangeArrowheads="1"/>
            </p:cNvSpPr>
            <p:nvPr/>
          </p:nvSpPr>
          <p:spPr bwMode="auto">
            <a:xfrm>
              <a:off x="347" y="1052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63497" name="Object 9"/>
          <p:cNvGraphicFramePr>
            <a:graphicFrameLocks noChangeAspect="1"/>
          </p:cNvGraphicFramePr>
          <p:nvPr>
            <p:extLst/>
          </p:nvPr>
        </p:nvGraphicFramePr>
        <p:xfrm>
          <a:off x="4572000" y="1266825"/>
          <a:ext cx="313531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634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66825"/>
                        <a:ext cx="313531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>
            <p:extLst/>
          </p:nvPr>
        </p:nvGraphicFramePr>
        <p:xfrm>
          <a:off x="4595191" y="2887870"/>
          <a:ext cx="3165475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787320" imgH="444240" progId="Equation.DSMT4">
                  <p:embed/>
                </p:oleObj>
              </mc:Choice>
              <mc:Fallback>
                <p:oleObj name="Equation" r:id="rId7" imgW="787320" imgH="444240" progId="Equation.DSMT4">
                  <p:embed/>
                  <p:pic>
                    <p:nvPicPr>
                      <p:cNvPr id="635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191" y="2887870"/>
                        <a:ext cx="3165475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26" name="Picture 38" descr="MCj007871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8313" y="2692400"/>
            <a:ext cx="2682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736600" y="762000"/>
            <a:ext cx="635000" cy="6789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5600" y="3428999"/>
            <a:ext cx="584200" cy="6096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68313" y="4800600"/>
          <a:ext cx="531812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736560" imgH="177480" progId="Equation.DSMT4">
                  <p:embed/>
                </p:oleObj>
              </mc:Choice>
              <mc:Fallback>
                <p:oleObj name="Equation" r:id="rId10" imgW="736560" imgH="177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00600"/>
                        <a:ext cx="5318125" cy="128111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04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" y="29817"/>
            <a:ext cx="91440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latin typeface="Berlin Sans FB Demi" pitchFamily="34" charset="0"/>
              </a:rPr>
              <a:t>Ex: </a:t>
            </a:r>
            <a:r>
              <a:rPr lang="en-US" sz="3200" b="1" dirty="0">
                <a:latin typeface="Berlin Sans FB Demi" pitchFamily="34" charset="0"/>
              </a:rPr>
              <a:t>3</a:t>
            </a:r>
            <a:r>
              <a:rPr lang="en-US" sz="3200" b="1" dirty="0" smtClean="0">
                <a:latin typeface="Berlin Sans FB Demi" pitchFamily="34" charset="0"/>
              </a:rPr>
              <a:t>	 Find the missing side. </a:t>
            </a:r>
            <a:r>
              <a:rPr lang="en-US" sz="2800" b="1" dirty="0" smtClean="0">
                <a:latin typeface="Berlin Sans FB Demi" pitchFamily="34" charset="0"/>
              </a:rPr>
              <a:t>Round to the nearest tenth.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88937" y="944217"/>
            <a:ext cx="4335463" cy="1981200"/>
            <a:chOff x="509" y="432"/>
            <a:chExt cx="2731" cy="1248"/>
          </a:xfrm>
        </p:grpSpPr>
        <p:sp>
          <p:nvSpPr>
            <p:cNvPr id="32778" name="AutoShape 4"/>
            <p:cNvSpPr>
              <a:spLocks noChangeArrowheads="1"/>
            </p:cNvSpPr>
            <p:nvPr/>
          </p:nvSpPr>
          <p:spPr bwMode="auto">
            <a:xfrm>
              <a:off x="864" y="432"/>
              <a:ext cx="2016" cy="1248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Rectangle 5"/>
            <p:cNvSpPr>
              <a:spLocks noChangeArrowheads="1"/>
            </p:cNvSpPr>
            <p:nvPr/>
          </p:nvSpPr>
          <p:spPr bwMode="auto">
            <a:xfrm>
              <a:off x="864" y="1481"/>
              <a:ext cx="192" cy="192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780" name="Object 6"/>
            <p:cNvGraphicFramePr>
              <a:graphicFrameLocks noChangeAspect="1"/>
            </p:cNvGraphicFramePr>
            <p:nvPr/>
          </p:nvGraphicFramePr>
          <p:xfrm>
            <a:off x="2016" y="1344"/>
            <a:ext cx="464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6" name="Equation" r:id="rId3" imgW="253780" imgH="164957" progId="Equation.3">
                    <p:embed/>
                  </p:oleObj>
                </mc:Choice>
                <mc:Fallback>
                  <p:oleObj name="Equation" r:id="rId3" imgW="253780" imgH="164957" progId="Equation.3">
                    <p:embed/>
                    <p:pic>
                      <p:nvPicPr>
                        <p:cNvPr id="3278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344"/>
                          <a:ext cx="464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781" name="Text Box 7"/>
            <p:cNvSpPr txBox="1">
              <a:spLocks noChangeArrowheads="1"/>
            </p:cNvSpPr>
            <p:nvPr/>
          </p:nvSpPr>
          <p:spPr bwMode="auto">
            <a:xfrm>
              <a:off x="1944" y="672"/>
              <a:ext cx="12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 dirty="0">
                  <a:solidFill>
                    <a:srgbClr val="0000FF"/>
                  </a:solidFill>
                </a:rPr>
                <a:t>283 m</a:t>
              </a:r>
            </a:p>
          </p:txBody>
        </p:sp>
        <p:sp>
          <p:nvSpPr>
            <p:cNvPr id="32782" name="Text Box 8"/>
            <p:cNvSpPr txBox="1">
              <a:spLocks noChangeArrowheads="1"/>
            </p:cNvSpPr>
            <p:nvPr/>
          </p:nvSpPr>
          <p:spPr bwMode="auto">
            <a:xfrm>
              <a:off x="509" y="605"/>
              <a:ext cx="43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400" b="1">
                  <a:solidFill>
                    <a:srgbClr val="0000FF"/>
                  </a:solidFill>
                </a:rPr>
                <a:t>x</a:t>
              </a:r>
            </a:p>
          </p:txBody>
        </p:sp>
      </p:grpSp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4587875" y="990600"/>
          <a:ext cx="31797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875920" imgH="393529" progId="Equation.3">
                  <p:embed/>
                </p:oleObj>
              </mc:Choice>
              <mc:Fallback>
                <p:oleObj name="Equation" r:id="rId5" imgW="875920" imgH="393529" progId="Equation.3">
                  <p:embed/>
                  <p:pic>
                    <p:nvPicPr>
                      <p:cNvPr id="64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990600"/>
                        <a:ext cx="317976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>
            <p:extLst/>
          </p:nvPr>
        </p:nvGraphicFramePr>
        <p:xfrm>
          <a:off x="677862" y="4800600"/>
          <a:ext cx="50450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736280" imgH="177723" progId="Equation.3">
                  <p:embed/>
                </p:oleObj>
              </mc:Choice>
              <mc:Fallback>
                <p:oleObj name="Equation" r:id="rId7" imgW="736280" imgH="177723" progId="Equation.3">
                  <p:embed/>
                  <p:pic>
                    <p:nvPicPr>
                      <p:cNvPr id="64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2" y="4800600"/>
                        <a:ext cx="5045075" cy="121602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3733800" y="3200400"/>
          <a:ext cx="48768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952087" imgH="215806" progId="Equation.3">
                  <p:embed/>
                </p:oleObj>
              </mc:Choice>
              <mc:Fallback>
                <p:oleObj name="Equation" r:id="rId9" imgW="952087" imgH="215806" progId="Equation.3">
                  <p:embed/>
                  <p:pic>
                    <p:nvPicPr>
                      <p:cNvPr id="64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00400"/>
                        <a:ext cx="48768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525" name="Picture 13" descr="MCj007871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197" y="2468217"/>
            <a:ext cx="23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6987" y="2107969"/>
            <a:ext cx="723900" cy="7204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33770" y="693576"/>
            <a:ext cx="685800" cy="7316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2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tutorcircle.com/cms/images/113/right-triangle-real-life-exam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350139"/>
            <a:ext cx="6172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cap="all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 </a:t>
            </a:r>
            <a:endParaRPr lang="en-US" sz="6000" cap="all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000" cap="all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Triangle </a:t>
            </a:r>
            <a:r>
              <a:rPr lang="en-US" sz="6000" cap="all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Trigonometry</a:t>
            </a:r>
            <a:endParaRPr lang="en-US" sz="6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462522"/>
            <a:ext cx="7848600" cy="192722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  </a:t>
            </a:r>
            <a:b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ine   </a:t>
            </a:r>
            <a:r>
              <a:rPr lang="en-US" sz="6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tan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gent</a:t>
            </a:r>
            <a:endParaRPr lang="en-US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latin typeface="Berlin Sans FB Demi" pitchFamily="34" charset="0"/>
              </a:rPr>
              <a:t>Ex: </a:t>
            </a:r>
            <a:r>
              <a:rPr lang="en-US" sz="3200" b="1" dirty="0">
                <a:latin typeface="Berlin Sans FB Demi" pitchFamily="34" charset="0"/>
              </a:rPr>
              <a:t>4</a:t>
            </a:r>
            <a:r>
              <a:rPr lang="en-US" sz="3200" b="1" dirty="0" smtClean="0">
                <a:latin typeface="Berlin Sans FB Demi" pitchFamily="34" charset="0"/>
              </a:rPr>
              <a:t>	 Find the missing side. </a:t>
            </a:r>
            <a:r>
              <a:rPr lang="en-US" sz="2800" b="1" dirty="0" smtClean="0">
                <a:latin typeface="Berlin Sans FB Demi" pitchFamily="34" charset="0"/>
              </a:rPr>
              <a:t>Round to the nearest tenth.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 flipH="1">
            <a:off x="762000" y="762000"/>
            <a:ext cx="2209800" cy="2438400"/>
          </a:xfrm>
          <a:prstGeom prst="rtTriangle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 flipH="1">
            <a:off x="2667000" y="2895600"/>
            <a:ext cx="304800" cy="304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286000" y="1277938"/>
          <a:ext cx="7366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253670" imgH="177569" progId="Equation.3">
                  <p:embed/>
                </p:oleObj>
              </mc:Choice>
              <mc:Fallback>
                <p:oleObj name="Equation" r:id="rId3" imgW="253670" imgH="177569" progId="Equation.3">
                  <p:embed/>
                  <p:pic>
                    <p:nvPicPr>
                      <p:cNvPr id="33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77938"/>
                        <a:ext cx="7366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059596" y="1742661"/>
            <a:ext cx="2057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0000FF"/>
                </a:solidFill>
              </a:rPr>
              <a:t>20 </a:t>
            </a:r>
            <a:r>
              <a:rPr lang="en-US" sz="3400" b="1" dirty="0" err="1">
                <a:solidFill>
                  <a:srgbClr val="0000FF"/>
                </a:solidFill>
              </a:rPr>
              <a:t>ft</a:t>
            </a:r>
            <a:endParaRPr lang="en-US" sz="3400" b="1" dirty="0">
              <a:solidFill>
                <a:srgbClr val="0000FF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295400" y="1273314"/>
            <a:ext cx="68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</a:rPr>
              <a:t>x</a:t>
            </a:r>
          </a:p>
        </p:txBody>
      </p:sp>
      <p:graphicFrame>
        <p:nvGraphicFramePr>
          <p:cNvPr id="65544" name="Object 8"/>
          <p:cNvGraphicFramePr>
            <a:graphicFrameLocks noChangeAspect="1"/>
          </p:cNvGraphicFramePr>
          <p:nvPr>
            <p:extLst/>
          </p:nvPr>
        </p:nvGraphicFramePr>
        <p:xfrm>
          <a:off x="4960938" y="1287463"/>
          <a:ext cx="31337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655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1287463"/>
                        <a:ext cx="313372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>
            <p:extLst/>
          </p:nvPr>
        </p:nvGraphicFramePr>
        <p:xfrm>
          <a:off x="519113" y="4648200"/>
          <a:ext cx="485933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672840" imgH="177480" progId="Equation.DSMT4">
                  <p:embed/>
                </p:oleObj>
              </mc:Choice>
              <mc:Fallback>
                <p:oleObj name="Equation" r:id="rId7" imgW="672840" imgH="177480" progId="Equation.DSMT4">
                  <p:embed/>
                  <p:pic>
                    <p:nvPicPr>
                      <p:cNvPr id="65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4648200"/>
                        <a:ext cx="4859337" cy="128111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>
            <p:extLst/>
          </p:nvPr>
        </p:nvGraphicFramePr>
        <p:xfrm>
          <a:off x="4572001" y="2427886"/>
          <a:ext cx="3657600" cy="2062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787320" imgH="444240" progId="Equation.DSMT4">
                  <p:embed/>
                </p:oleObj>
              </mc:Choice>
              <mc:Fallback>
                <p:oleObj name="Equation" r:id="rId9" imgW="787320" imgH="444240" progId="Equation.DSMT4">
                  <p:embed/>
                  <p:pic>
                    <p:nvPicPr>
                      <p:cNvPr id="655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1" y="2427886"/>
                        <a:ext cx="3657600" cy="2062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47" name="Picture 11" descr="MCj007871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67000" y="914400"/>
            <a:ext cx="2682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1000" y="1762539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00400" y="2468792"/>
            <a:ext cx="762000" cy="853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8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05800" cy="1981200"/>
          </a:xfrm>
          <a:solidFill>
            <a:srgbClr val="FFFFCC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>
                <a:latin typeface="Century Gothic" pitchFamily="34" charset="0"/>
              </a:rPr>
              <a:t>When trying to find a </a:t>
            </a:r>
            <a:r>
              <a:rPr lang="en-US" sz="6000" b="1" dirty="0" smtClean="0">
                <a:solidFill>
                  <a:schemeClr val="accent2"/>
                </a:solidFill>
                <a:latin typeface="Century Gothic" pitchFamily="34" charset="0"/>
              </a:rPr>
              <a:t>side </a:t>
            </a:r>
            <a:r>
              <a:rPr lang="en-US" dirty="0" smtClean="0">
                <a:latin typeface="Century Gothic" pitchFamily="34" charset="0"/>
              </a:rPr>
              <a:t>use </a:t>
            </a:r>
            <a:r>
              <a:rPr lang="en-US" sz="6000" dirty="0" smtClean="0">
                <a:solidFill>
                  <a:schemeClr val="accent2"/>
                </a:solidFill>
                <a:latin typeface="Century Gothic" pitchFamily="34" charset="0"/>
              </a:rPr>
              <a:t>sin</a:t>
            </a:r>
            <a:r>
              <a:rPr lang="en-US" dirty="0" smtClean="0">
                <a:solidFill>
                  <a:schemeClr val="accent2"/>
                </a:solidFill>
                <a:latin typeface="Century Gothic" pitchFamily="34" charset="0"/>
              </a:rPr>
              <a:t>, </a:t>
            </a:r>
            <a:r>
              <a:rPr lang="en-US" sz="6000" dirty="0" smtClean="0">
                <a:solidFill>
                  <a:schemeClr val="accent2"/>
                </a:solidFill>
                <a:latin typeface="Century Gothic" pitchFamily="34" charset="0"/>
              </a:rPr>
              <a:t>cos</a:t>
            </a:r>
            <a:r>
              <a:rPr lang="en-US" dirty="0" smtClean="0">
                <a:solidFill>
                  <a:schemeClr val="accent2"/>
                </a:solidFill>
                <a:latin typeface="Century Gothic" pitchFamily="34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or</a:t>
            </a:r>
            <a:r>
              <a:rPr lang="en-US" dirty="0" smtClean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en-US" sz="6000" dirty="0" smtClean="0">
                <a:solidFill>
                  <a:schemeClr val="accent2"/>
                </a:solidFill>
                <a:latin typeface="Century Gothic" pitchFamily="34" charset="0"/>
              </a:rPr>
              <a:t>tan</a:t>
            </a:r>
            <a:r>
              <a:rPr lang="en-US" dirty="0" smtClean="0">
                <a:latin typeface="Century Gothic" pitchFamily="34" charset="0"/>
              </a:rPr>
              <a:t>.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3400" y="3193774"/>
            <a:ext cx="7848600" cy="2616101"/>
          </a:xfrm>
          <a:prstGeom prst="rect">
            <a:avLst/>
          </a:prstGeom>
          <a:solidFill>
            <a:srgbClr val="D5D5D5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Century Gothic" pitchFamily="34" charset="0"/>
              </a:rPr>
              <a:t>When </a:t>
            </a:r>
            <a:r>
              <a:rPr lang="en-US" sz="4400" dirty="0" smtClean="0">
                <a:solidFill>
                  <a:schemeClr val="tx2"/>
                </a:solidFill>
                <a:latin typeface="Century Gothic" pitchFamily="34" charset="0"/>
              </a:rPr>
              <a:t>trying </a:t>
            </a:r>
            <a:r>
              <a:rPr lang="en-US" sz="4400" dirty="0">
                <a:solidFill>
                  <a:schemeClr val="tx2"/>
                </a:solidFill>
                <a:latin typeface="Century Gothic" pitchFamily="34" charset="0"/>
              </a:rPr>
              <a:t>to find </a:t>
            </a:r>
            <a:r>
              <a:rPr lang="en-US" sz="4400" dirty="0">
                <a:solidFill>
                  <a:schemeClr val="accent2"/>
                </a:solidFill>
                <a:latin typeface="Century Gothic" pitchFamily="34" charset="0"/>
              </a:rPr>
              <a:t>an </a:t>
            </a:r>
            <a:r>
              <a:rPr lang="en-US" sz="5400" b="1" dirty="0">
                <a:solidFill>
                  <a:srgbClr val="FF3300"/>
                </a:solidFill>
                <a:latin typeface="Century Gothic" pitchFamily="34" charset="0"/>
              </a:rPr>
              <a:t>angle </a:t>
            </a:r>
            <a:r>
              <a:rPr lang="en-US" sz="4400" dirty="0" smtClean="0">
                <a:solidFill>
                  <a:schemeClr val="tx2"/>
                </a:solidFill>
                <a:latin typeface="Century Gothic" pitchFamily="34" charset="0"/>
              </a:rPr>
              <a:t>use </a:t>
            </a:r>
            <a:r>
              <a:rPr lang="en-US" sz="4400" dirty="0">
                <a:solidFill>
                  <a:schemeClr val="tx2"/>
                </a:solidFill>
                <a:latin typeface="Century Gothic" pitchFamily="34" charset="0"/>
              </a:rPr>
              <a:t>(</a:t>
            </a:r>
            <a:r>
              <a:rPr lang="en-US" sz="4400" b="1" dirty="0">
                <a:solidFill>
                  <a:schemeClr val="tx2"/>
                </a:solidFill>
                <a:latin typeface="Century Gothic" pitchFamily="34" charset="0"/>
              </a:rPr>
              <a:t>INVERSE</a:t>
            </a:r>
            <a:r>
              <a:rPr lang="en-US" sz="4400" dirty="0">
                <a:solidFill>
                  <a:schemeClr val="tx2"/>
                </a:solidFill>
                <a:latin typeface="Century Gothic" pitchFamily="34" charset="0"/>
              </a:rPr>
              <a:t>) </a:t>
            </a:r>
            <a:r>
              <a:rPr lang="en-US" sz="4400" dirty="0" smtClean="0">
                <a:solidFill>
                  <a:schemeClr val="tx2"/>
                </a:solidFill>
                <a:latin typeface="Century Gothic" pitchFamily="34" charset="0"/>
              </a:rPr>
              <a:t>     </a:t>
            </a:r>
            <a:r>
              <a:rPr lang="en-US" sz="6000" dirty="0" smtClean="0">
                <a:solidFill>
                  <a:srgbClr val="FF3300"/>
                </a:solidFill>
                <a:latin typeface="Century Gothic" pitchFamily="34" charset="0"/>
              </a:rPr>
              <a:t>sin</a:t>
            </a:r>
            <a:r>
              <a:rPr lang="en-US" sz="6000" baseline="30000" dirty="0" smtClean="0">
                <a:solidFill>
                  <a:srgbClr val="FF3300"/>
                </a:solidFill>
                <a:latin typeface="Century Gothic" pitchFamily="34" charset="0"/>
              </a:rPr>
              <a:t>-1</a:t>
            </a:r>
            <a:r>
              <a:rPr lang="en-US" sz="4400" dirty="0">
                <a:solidFill>
                  <a:srgbClr val="FF3300"/>
                </a:solidFill>
                <a:latin typeface="Century Gothic" pitchFamily="34" charset="0"/>
              </a:rPr>
              <a:t>, </a:t>
            </a:r>
            <a:r>
              <a:rPr lang="en-US" sz="6000" dirty="0">
                <a:solidFill>
                  <a:srgbClr val="FF3300"/>
                </a:solidFill>
                <a:latin typeface="Century Gothic" pitchFamily="34" charset="0"/>
              </a:rPr>
              <a:t>cos</a:t>
            </a:r>
            <a:r>
              <a:rPr lang="en-US" sz="6000" baseline="30000" dirty="0">
                <a:solidFill>
                  <a:srgbClr val="FF3300"/>
                </a:solidFill>
                <a:latin typeface="Century Gothic" pitchFamily="34" charset="0"/>
              </a:rPr>
              <a:t>-1</a:t>
            </a:r>
            <a:r>
              <a:rPr lang="en-US" sz="4400" dirty="0">
                <a:solidFill>
                  <a:srgbClr val="FF3300"/>
                </a:solidFill>
                <a:latin typeface="Century Gothic" pitchFamily="34" charset="0"/>
              </a:rPr>
              <a:t>,</a:t>
            </a:r>
            <a:r>
              <a:rPr lang="en-US" sz="44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en-US" sz="4400" dirty="0">
                <a:latin typeface="Century Gothic" pitchFamily="34" charset="0"/>
              </a:rPr>
              <a:t>or</a:t>
            </a:r>
            <a:r>
              <a:rPr lang="en-US" sz="44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en-US" sz="6000" dirty="0">
                <a:solidFill>
                  <a:srgbClr val="FF3300"/>
                </a:solidFill>
                <a:latin typeface="Century Gothic" pitchFamily="34" charset="0"/>
              </a:rPr>
              <a:t>tan</a:t>
            </a:r>
            <a:r>
              <a:rPr lang="en-US" sz="6000" baseline="30000" dirty="0">
                <a:solidFill>
                  <a:srgbClr val="FF3300"/>
                </a:solidFill>
                <a:latin typeface="Century Gothic" pitchFamily="34" charset="0"/>
              </a:rPr>
              <a:t>-1</a:t>
            </a:r>
            <a:r>
              <a:rPr lang="en-US" sz="4400" dirty="0">
                <a:solidFill>
                  <a:schemeClr val="tx2"/>
                </a:solidFill>
                <a:latin typeface="Century Gothic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9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362200"/>
            <a:ext cx="6634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www.youtube.com/watch?v=t2uPYYLH4Zo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600200"/>
            <a:ext cx="2309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</a:t>
            </a:r>
            <a:r>
              <a:rPr lang="en-US" dirty="0" err="1" smtClean="0"/>
              <a:t>Triggy</a:t>
            </a:r>
            <a:r>
              <a:rPr lang="en-US" smtClean="0"/>
              <a:t> Wit 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76400" y="2376487"/>
            <a:ext cx="59436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b="1" dirty="0" err="1">
                <a:solidFill>
                  <a:schemeClr val="accent2"/>
                </a:solidFill>
                <a:latin typeface="Comic Sans MS" pitchFamily="66" charset="0"/>
              </a:rPr>
              <a:t>Prounounced</a:t>
            </a:r>
            <a:r>
              <a:rPr lang="en-US" sz="6600" b="1" dirty="0">
                <a:solidFill>
                  <a:schemeClr val="accent2"/>
                </a:solidFill>
                <a:latin typeface="Comic Sans MS" pitchFamily="66" charset="0"/>
              </a:rPr>
              <a:t>  “theta”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33500" y="734805"/>
            <a:ext cx="6629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b="1" dirty="0">
                <a:solidFill>
                  <a:schemeClr val="tx2"/>
                </a:solidFill>
                <a:latin typeface="Comic Sans MS" pitchFamily="66" charset="0"/>
              </a:rPr>
              <a:t>Greek Letter </a:t>
            </a:r>
            <a:r>
              <a:rPr lang="en-US" sz="6600" b="1" dirty="0">
                <a:solidFill>
                  <a:schemeClr val="tx2"/>
                </a:solidFill>
                <a:latin typeface="Symbol" pitchFamily="18" charset="2"/>
              </a:rPr>
              <a:t>q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480060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>
                <a:solidFill>
                  <a:schemeClr val="tx2"/>
                </a:solidFill>
                <a:latin typeface="Comic Sans MS" pitchFamily="66" charset="0"/>
              </a:rPr>
              <a:t>Represents an unknown angle</a:t>
            </a:r>
            <a:r>
              <a:rPr lang="en-US" sz="5000" b="1">
                <a:solidFill>
                  <a:schemeClr val="tx2"/>
                </a:solidFill>
                <a:latin typeface="Symbol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1236276"/>
            <a:ext cx="5943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chemeClr val="accent2"/>
                </a:solidFill>
                <a:latin typeface="Comic Sans MS" pitchFamily="66" charset="0"/>
              </a:rPr>
              <a:t>The side across the triangle from the angle</a:t>
            </a:r>
            <a:endParaRPr lang="en-US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81945" y="139998"/>
            <a:ext cx="6629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dirty="0" smtClean="0">
                <a:solidFill>
                  <a:schemeClr val="tx2"/>
                </a:solidFill>
                <a:latin typeface="Comic Sans MS" pitchFamily="66" charset="0"/>
              </a:rPr>
              <a:t>Opposite side</a:t>
            </a:r>
            <a:endParaRPr lang="en-US" sz="66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-1045170" y="3565837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dirty="0" smtClean="0">
                <a:solidFill>
                  <a:schemeClr val="tx2"/>
                </a:solidFill>
                <a:latin typeface="Comic Sans MS" pitchFamily="66" charset="0"/>
              </a:rPr>
              <a:t>Adjacent side</a:t>
            </a:r>
            <a:endParaRPr lang="en-US" sz="6000" dirty="0">
              <a:solidFill>
                <a:schemeClr val="tx2"/>
              </a:solidFill>
              <a:latin typeface="Symbol" pitchFamily="18" charset="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55030" y="4511675"/>
            <a:ext cx="59436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chemeClr val="accent2"/>
                </a:solidFill>
                <a:latin typeface="Comic Sans MS" pitchFamily="66" charset="0"/>
              </a:rPr>
              <a:t>The side next to </a:t>
            </a:r>
            <a:r>
              <a:rPr lang="en-US" sz="4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chemeClr val="accent2"/>
                </a:solidFill>
                <a:latin typeface="Comic Sans MS" pitchFamily="66" charset="0"/>
              </a:rPr>
              <a:t> the angle</a:t>
            </a:r>
            <a:endParaRPr lang="en-US" sz="4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7750175" y="1905000"/>
            <a:ext cx="1393825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811563"/>
            <a:ext cx="3875768" cy="2351314"/>
            <a:chOff x="5725432" y="849087"/>
            <a:chExt cx="3875768" cy="2351314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 rot="16200000">
              <a:off x="5562147" y="1012372"/>
              <a:ext cx="2351314" cy="202474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32"/>
            <p:cNvSpPr>
              <a:spLocks noChangeArrowheads="1"/>
            </p:cNvSpPr>
            <p:nvPr/>
          </p:nvSpPr>
          <p:spPr bwMode="auto">
            <a:xfrm rot="20149318">
              <a:off x="6489401" y="2359213"/>
              <a:ext cx="1168262" cy="310773"/>
            </a:xfrm>
            <a:prstGeom prst="rightArrow">
              <a:avLst>
                <a:gd name="adj1" fmla="val 50000"/>
                <a:gd name="adj2" fmla="val 115625"/>
              </a:avLst>
            </a:prstGeom>
            <a:solidFill>
              <a:schemeClr val="accent2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34"/>
            <p:cNvSpPr txBox="1">
              <a:spLocks noChangeArrowheads="1"/>
            </p:cNvSpPr>
            <p:nvPr/>
          </p:nvSpPr>
          <p:spPr bwMode="auto">
            <a:xfrm>
              <a:off x="7707313" y="1905000"/>
              <a:ext cx="1893887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opposite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3536382"/>
                </p:ext>
              </p:extLst>
            </p:nvPr>
          </p:nvGraphicFramePr>
          <p:xfrm>
            <a:off x="6037053" y="2654301"/>
            <a:ext cx="53975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name="Equation" r:id="rId3" imgW="126725" imgH="177415" progId="Equation.DSMT4">
                    <p:embed/>
                  </p:oleObj>
                </mc:Choice>
                <mc:Fallback>
                  <p:oleObj name="Equation" r:id="rId3" imgW="126725" imgH="177415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7053" y="2654301"/>
                          <a:ext cx="539750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5601809" y="3429000"/>
            <a:ext cx="3080032" cy="2944132"/>
            <a:chOff x="6787867" y="3962401"/>
            <a:chExt cx="3080032" cy="2944132"/>
          </a:xfrm>
        </p:grpSpPr>
        <p:sp>
          <p:nvSpPr>
            <p:cNvPr id="11" name="AutoShape 2"/>
            <p:cNvSpPr>
              <a:spLocks noChangeArrowheads="1"/>
            </p:cNvSpPr>
            <p:nvPr/>
          </p:nvSpPr>
          <p:spPr bwMode="auto">
            <a:xfrm rot="16200000">
              <a:off x="6624582" y="4125686"/>
              <a:ext cx="2351314" cy="202474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8882951"/>
                </p:ext>
              </p:extLst>
            </p:nvPr>
          </p:nvGraphicFramePr>
          <p:xfrm>
            <a:off x="7099488" y="5767615"/>
            <a:ext cx="53975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0" name="Equation" r:id="rId5" imgW="126725" imgH="177415" progId="Equation.DSMT4">
                    <p:embed/>
                  </p:oleObj>
                </mc:Choice>
                <mc:Fallback>
                  <p:oleObj name="Equation" r:id="rId5" imgW="126725" imgH="17741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9488" y="5767615"/>
                          <a:ext cx="539750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utoShape 33"/>
            <p:cNvSpPr>
              <a:spLocks noChangeArrowheads="1"/>
            </p:cNvSpPr>
            <p:nvPr/>
          </p:nvSpPr>
          <p:spPr bwMode="auto">
            <a:xfrm rot="4190274">
              <a:off x="7591483" y="5560219"/>
              <a:ext cx="814387" cy="866775"/>
            </a:xfrm>
            <a:custGeom>
              <a:avLst/>
              <a:gdLst>
                <a:gd name="T0" fmla="*/ 570297 w 21600"/>
                <a:gd name="T1" fmla="*/ 0 h 21600"/>
                <a:gd name="T2" fmla="*/ 570297 w 21600"/>
                <a:gd name="T3" fmla="*/ 487882 h 21600"/>
                <a:gd name="T4" fmla="*/ 122045 w 21600"/>
                <a:gd name="T5" fmla="*/ 866775 h 21600"/>
                <a:gd name="T6" fmla="*/ 814387 w 21600"/>
                <a:gd name="T7" fmla="*/ 24394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36"/>
            <p:cNvSpPr txBox="1">
              <a:spLocks noChangeArrowheads="1"/>
            </p:cNvSpPr>
            <p:nvPr/>
          </p:nvSpPr>
          <p:spPr bwMode="auto">
            <a:xfrm>
              <a:off x="7026274" y="6357258"/>
              <a:ext cx="2841625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adjacent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826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 autoUpdateAnimBg="0"/>
      <p:bldP spid="5" grpId="0" autoUpdateAnimBg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2"/>
          <p:cNvSpPr>
            <a:spLocks noChangeArrowheads="1"/>
          </p:cNvSpPr>
          <p:nvPr/>
        </p:nvSpPr>
        <p:spPr bwMode="auto">
          <a:xfrm rot="-5400000">
            <a:off x="4000500" y="571500"/>
            <a:ext cx="4038600" cy="33528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876800" y="3657600"/>
          <a:ext cx="5397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657600"/>
                        <a:ext cx="5397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48575" y="1905000"/>
            <a:ext cx="18938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opposite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14800" y="1600200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hypotenuse</a:t>
            </a: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853227"/>
              </p:ext>
            </p:extLst>
          </p:nvPr>
        </p:nvGraphicFramePr>
        <p:xfrm>
          <a:off x="455613" y="152400"/>
          <a:ext cx="2516187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5" imgW="685800" imgH="419040" progId="Equation.DSMT4">
                  <p:embed/>
                </p:oleObj>
              </mc:Choice>
              <mc:Fallback>
                <p:oleObj name="Equation" r:id="rId5" imgW="685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52400"/>
                        <a:ext cx="2516187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410200" y="4419600"/>
            <a:ext cx="2841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adjacent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710188"/>
              </p:ext>
            </p:extLst>
          </p:nvPr>
        </p:nvGraphicFramePr>
        <p:xfrm>
          <a:off x="381000" y="2097088"/>
          <a:ext cx="2819400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7" imgW="723600" imgH="419040" progId="Equation.DSMT4">
                  <p:embed/>
                </p:oleObj>
              </mc:Choice>
              <mc:Fallback>
                <p:oleObj name="Equation" r:id="rId7" imgW="723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97088"/>
                        <a:ext cx="2819400" cy="163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01265"/>
              </p:ext>
            </p:extLst>
          </p:nvPr>
        </p:nvGraphicFramePr>
        <p:xfrm>
          <a:off x="381000" y="4114800"/>
          <a:ext cx="3048000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9" imgW="761760" imgH="419040" progId="Equation.DSMT4">
                  <p:embed/>
                </p:oleObj>
              </mc:Choice>
              <mc:Fallback>
                <p:oleObj name="Equation" r:id="rId9" imgW="76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14800"/>
                        <a:ext cx="3048000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0" y="160338"/>
            <a:ext cx="3657600" cy="1524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0" y="2070100"/>
            <a:ext cx="3657600" cy="1600200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8"/>
          <p:cNvSpPr>
            <a:spLocks noChangeArrowheads="1"/>
          </p:cNvSpPr>
          <p:nvPr/>
        </p:nvSpPr>
        <p:spPr bwMode="auto">
          <a:xfrm>
            <a:off x="0" y="4191000"/>
            <a:ext cx="3810000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9"/>
          <p:cNvSpPr>
            <a:spLocks noChangeArrowheads="1"/>
          </p:cNvSpPr>
          <p:nvPr/>
        </p:nvSpPr>
        <p:spPr bwMode="auto">
          <a:xfrm>
            <a:off x="7391400" y="3962400"/>
            <a:ext cx="304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-1450682">
            <a:off x="5105400" y="2895600"/>
            <a:ext cx="2819400" cy="609600"/>
          </a:xfrm>
          <a:prstGeom prst="rightArrow">
            <a:avLst>
              <a:gd name="adj1" fmla="val 50000"/>
              <a:gd name="adj2" fmla="val 115625"/>
            </a:avLst>
          </a:prstGeom>
          <a:solidFill>
            <a:srgbClr val="FF0000"/>
          </a:solidFill>
          <a:ln w="285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-2532061">
            <a:off x="4903788" y="2614613"/>
            <a:ext cx="1778000" cy="885825"/>
          </a:xfrm>
          <a:custGeom>
            <a:avLst/>
            <a:gdLst>
              <a:gd name="T0" fmla="*/ 1270035 w 21600"/>
              <a:gd name="T1" fmla="*/ 0 h 21600"/>
              <a:gd name="T2" fmla="*/ 761988 w 21600"/>
              <a:gd name="T3" fmla="*/ 205995 h 21600"/>
              <a:gd name="T4" fmla="*/ 0 w 21600"/>
              <a:gd name="T5" fmla="*/ 775425 h 21600"/>
              <a:gd name="T6" fmla="*/ 725441 w 21600"/>
              <a:gd name="T7" fmla="*/ 885825 h 21600"/>
              <a:gd name="T8" fmla="*/ 1450881 w 21600"/>
              <a:gd name="T9" fmla="*/ 569143 h 21600"/>
              <a:gd name="T10" fmla="*/ 1778000 w 21600"/>
              <a:gd name="T11" fmla="*/ 20599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214 h 21600"/>
              <a:gd name="T20" fmla="*/ 17626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023"/>
                </a:lnTo>
                <a:lnTo>
                  <a:pt x="13231" y="5023"/>
                </a:lnTo>
                <a:lnTo>
                  <a:pt x="13231" y="16214"/>
                </a:lnTo>
                <a:lnTo>
                  <a:pt x="0" y="16214"/>
                </a:lnTo>
                <a:lnTo>
                  <a:pt x="0" y="21600"/>
                </a:lnTo>
                <a:lnTo>
                  <a:pt x="17626" y="21600"/>
                </a:lnTo>
                <a:lnTo>
                  <a:pt x="17626" y="5023"/>
                </a:lnTo>
                <a:lnTo>
                  <a:pt x="21600" y="5023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750175" y="1905000"/>
            <a:ext cx="1393825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 rot="2400377">
            <a:off x="3886200" y="838200"/>
            <a:ext cx="20574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257800" y="4419600"/>
            <a:ext cx="2362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rot="4190274">
            <a:off x="5360194" y="3502819"/>
            <a:ext cx="814387" cy="866775"/>
          </a:xfrm>
          <a:custGeom>
            <a:avLst/>
            <a:gdLst>
              <a:gd name="T0" fmla="*/ 570297 w 21600"/>
              <a:gd name="T1" fmla="*/ 0 h 21600"/>
              <a:gd name="T2" fmla="*/ 570297 w 21600"/>
              <a:gd name="T3" fmla="*/ 487882 h 21600"/>
              <a:gd name="T4" fmla="*/ 122045 w 21600"/>
              <a:gd name="T5" fmla="*/ 866775 h 21600"/>
              <a:gd name="T6" fmla="*/ 814387 w 21600"/>
              <a:gd name="T7" fmla="*/ 2439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66FF33"/>
          </a:solidFill>
          <a:ln w="285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 rot="-2532061">
            <a:off x="4876800" y="2590800"/>
            <a:ext cx="1778000" cy="885825"/>
          </a:xfrm>
          <a:custGeom>
            <a:avLst/>
            <a:gdLst>
              <a:gd name="T0" fmla="*/ 1270035 w 21600"/>
              <a:gd name="T1" fmla="*/ 0 h 21600"/>
              <a:gd name="T2" fmla="*/ 761988 w 21600"/>
              <a:gd name="T3" fmla="*/ 205995 h 21600"/>
              <a:gd name="T4" fmla="*/ 0 w 21600"/>
              <a:gd name="T5" fmla="*/ 775425 h 21600"/>
              <a:gd name="T6" fmla="*/ 725441 w 21600"/>
              <a:gd name="T7" fmla="*/ 885825 h 21600"/>
              <a:gd name="T8" fmla="*/ 1450881 w 21600"/>
              <a:gd name="T9" fmla="*/ 569143 h 21600"/>
              <a:gd name="T10" fmla="*/ 1778000 w 21600"/>
              <a:gd name="T11" fmla="*/ 20599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214 h 21600"/>
              <a:gd name="T20" fmla="*/ 17626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5023"/>
                </a:lnTo>
                <a:lnTo>
                  <a:pt x="13231" y="5023"/>
                </a:lnTo>
                <a:lnTo>
                  <a:pt x="13231" y="16214"/>
                </a:lnTo>
                <a:lnTo>
                  <a:pt x="0" y="16214"/>
                </a:lnTo>
                <a:lnTo>
                  <a:pt x="0" y="21600"/>
                </a:lnTo>
                <a:lnTo>
                  <a:pt x="17626" y="21600"/>
                </a:lnTo>
                <a:lnTo>
                  <a:pt x="17626" y="5023"/>
                </a:lnTo>
                <a:lnTo>
                  <a:pt x="21600" y="5023"/>
                </a:lnTo>
                <a:close/>
              </a:path>
            </a:pathLst>
          </a:custGeom>
          <a:solidFill>
            <a:srgbClr val="66FF33"/>
          </a:solidFill>
          <a:ln w="285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 rot="-1450682">
            <a:off x="5105400" y="2895600"/>
            <a:ext cx="2819400" cy="609600"/>
          </a:xfrm>
          <a:prstGeom prst="rightArrow">
            <a:avLst>
              <a:gd name="adj1" fmla="val 50000"/>
              <a:gd name="adj2" fmla="val 115625"/>
            </a:avLst>
          </a:prstGeom>
          <a:solidFill>
            <a:schemeClr val="accent2"/>
          </a:solidFill>
          <a:ln w="285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 rot="4190274">
            <a:off x="5331619" y="3502819"/>
            <a:ext cx="814387" cy="866775"/>
          </a:xfrm>
          <a:custGeom>
            <a:avLst/>
            <a:gdLst>
              <a:gd name="T0" fmla="*/ 570297 w 21600"/>
              <a:gd name="T1" fmla="*/ 0 h 21600"/>
              <a:gd name="T2" fmla="*/ 570297 w 21600"/>
              <a:gd name="T3" fmla="*/ 487882 h 21600"/>
              <a:gd name="T4" fmla="*/ 122045 w 21600"/>
              <a:gd name="T5" fmla="*/ 866775 h 21600"/>
              <a:gd name="T6" fmla="*/ 814387 w 21600"/>
              <a:gd name="T7" fmla="*/ 2439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2"/>
          </a:solidFill>
          <a:ln w="2857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114800" y="1600200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hypotenuse</a:t>
            </a: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 rot="2400377">
            <a:off x="3810000" y="914400"/>
            <a:ext cx="20574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7707313" y="1905000"/>
            <a:ext cx="18938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/>
              <a:t>opposite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410200" y="4419600"/>
            <a:ext cx="2841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adjacent</a:t>
            </a:r>
          </a:p>
        </p:txBody>
      </p:sp>
    </p:spTree>
    <p:extLst>
      <p:ext uri="{BB962C8B-B14F-4D97-AF65-F5344CB8AC3E}">
        <p14:creationId xmlns:p14="http://schemas.microsoft.com/office/powerpoint/2010/main" val="218028539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4" grpId="0" autoUpdateAnimBg="0"/>
      <p:bldP spid="5141" grpId="0" animBg="1"/>
      <p:bldP spid="5142" grpId="0" animBg="1"/>
      <p:bldP spid="5143" grpId="0" animBg="1"/>
      <p:bldP spid="5144" grpId="0" animBg="1"/>
      <p:bldP spid="5146" grpId="0" animBg="1"/>
      <p:bldP spid="5150" grpId="0" animBg="1"/>
      <p:bldP spid="5151" grpId="0" animBg="1"/>
      <p:bldP spid="5152" grpId="0" animBg="1"/>
      <p:bldP spid="5153" grpId="0" animBg="1"/>
      <p:bldP spid="5155" grpId="0" autoUpdateAnimBg="0"/>
      <p:bldP spid="5145" grpId="0" animBg="1"/>
      <p:bldP spid="5154" grpId="0" autoUpdateAnimBg="0"/>
      <p:bldP spid="515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044911" y="1111849"/>
            <a:ext cx="1583226" cy="2393675"/>
            <a:chOff x="936625" y="685800"/>
            <a:chExt cx="2286000" cy="3790025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36625" y="685800"/>
              <a:ext cx="2286000" cy="32004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42975" y="3549650"/>
              <a:ext cx="304800" cy="336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47801" y="4006850"/>
              <a:ext cx="39635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7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149600" y="1658951"/>
              <a:ext cx="438604" cy="468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 smtClean="0"/>
                <a:t>9</a:t>
              </a:r>
              <a:endParaRPr lang="en-US" sz="3000" b="1" dirty="0"/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8122667"/>
                </p:ext>
              </p:extLst>
            </p:nvPr>
          </p:nvGraphicFramePr>
          <p:xfrm>
            <a:off x="2119156" y="3114535"/>
            <a:ext cx="772462" cy="771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4" name="Equation" r:id="rId3" imgW="177480" imgH="177480" progId="Equation.DSMT4">
                    <p:embed/>
                  </p:oleObj>
                </mc:Choice>
                <mc:Fallback>
                  <p:oleObj name="Equation" r:id="rId3" imgW="1774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9156" y="3114535"/>
                          <a:ext cx="772462" cy="77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911649" y="1111849"/>
            <a:ext cx="1583226" cy="2393675"/>
            <a:chOff x="936625" y="685800"/>
            <a:chExt cx="2286000" cy="3790025"/>
          </a:xfrm>
        </p:grpSpPr>
        <p:sp>
          <p:nvSpPr>
            <p:cNvPr id="34" name="AutoShape 3"/>
            <p:cNvSpPr>
              <a:spLocks noChangeArrowheads="1"/>
            </p:cNvSpPr>
            <p:nvPr/>
          </p:nvSpPr>
          <p:spPr bwMode="auto">
            <a:xfrm>
              <a:off x="936625" y="685800"/>
              <a:ext cx="2286000" cy="32004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942975" y="3549650"/>
              <a:ext cx="304800" cy="336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1447801" y="4006850"/>
              <a:ext cx="39635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7</a:t>
              </a:r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2149600" y="1658951"/>
              <a:ext cx="438604" cy="468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 smtClean="0"/>
                <a:t>9</a:t>
              </a:r>
              <a:endParaRPr lang="en-US" sz="3000" b="1" dirty="0"/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4963804"/>
                </p:ext>
              </p:extLst>
            </p:nvPr>
          </p:nvGraphicFramePr>
          <p:xfrm>
            <a:off x="2389188" y="3200400"/>
            <a:ext cx="554037" cy="77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5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9188" y="3200400"/>
                          <a:ext cx="554037" cy="773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5049309" y="4038600"/>
            <a:ext cx="1583226" cy="2393675"/>
            <a:chOff x="936625" y="685800"/>
            <a:chExt cx="2286000" cy="3790025"/>
          </a:xfrm>
        </p:grpSpPr>
        <p:sp>
          <p:nvSpPr>
            <p:cNvPr id="40" name="AutoShape 3"/>
            <p:cNvSpPr>
              <a:spLocks noChangeArrowheads="1"/>
            </p:cNvSpPr>
            <p:nvPr/>
          </p:nvSpPr>
          <p:spPr bwMode="auto">
            <a:xfrm>
              <a:off x="936625" y="685800"/>
              <a:ext cx="2286000" cy="32004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942975" y="3549650"/>
              <a:ext cx="304800" cy="336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5"/>
            <p:cNvSpPr txBox="1">
              <a:spLocks noChangeArrowheads="1"/>
            </p:cNvSpPr>
            <p:nvPr/>
          </p:nvSpPr>
          <p:spPr bwMode="auto">
            <a:xfrm>
              <a:off x="1447801" y="4006850"/>
              <a:ext cx="39635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7</a:t>
              </a:r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2149600" y="1658951"/>
              <a:ext cx="438604" cy="468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 smtClean="0"/>
                <a:t>9</a:t>
              </a:r>
              <a:endParaRPr lang="en-US" sz="3000" b="1" dirty="0"/>
            </a:p>
          </p:txBody>
        </p:sp>
        <p:graphicFrame>
          <p:nvGraphicFramePr>
            <p:cNvPr id="4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2022765"/>
                </p:ext>
              </p:extLst>
            </p:nvPr>
          </p:nvGraphicFramePr>
          <p:xfrm>
            <a:off x="1749961" y="3112021"/>
            <a:ext cx="1109411" cy="774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6" name="Equation" r:id="rId7" imgW="253800" imgH="177480" progId="Equation.DSMT4">
                    <p:embed/>
                  </p:oleObj>
                </mc:Choice>
                <mc:Fallback>
                  <p:oleObj name="Equation" r:id="rId7" imgW="2538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9961" y="3112021"/>
                          <a:ext cx="1109411" cy="7741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964332" y="4038600"/>
            <a:ext cx="2009849" cy="2393675"/>
            <a:chOff x="936625" y="685800"/>
            <a:chExt cx="2901995" cy="3790025"/>
          </a:xfrm>
        </p:grpSpPr>
        <p:sp>
          <p:nvSpPr>
            <p:cNvPr id="46" name="AutoShape 3"/>
            <p:cNvSpPr>
              <a:spLocks noChangeArrowheads="1"/>
            </p:cNvSpPr>
            <p:nvPr/>
          </p:nvSpPr>
          <p:spPr bwMode="auto">
            <a:xfrm>
              <a:off x="936625" y="685800"/>
              <a:ext cx="2286000" cy="32004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42975" y="3549650"/>
              <a:ext cx="304800" cy="3365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1447801" y="4006850"/>
              <a:ext cx="39635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7</a:t>
              </a: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2149600" y="1658951"/>
              <a:ext cx="438604" cy="468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 smtClean="0"/>
                <a:t>9</a:t>
              </a:r>
              <a:endParaRPr lang="en-US" sz="3000" b="1" dirty="0"/>
            </a:p>
          </p:txBody>
        </p:sp>
        <p:graphicFrame>
          <p:nvGraphicFramePr>
            <p:cNvPr id="5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6739991"/>
                </p:ext>
              </p:extLst>
            </p:nvPr>
          </p:nvGraphicFramePr>
          <p:xfrm>
            <a:off x="3171599" y="3581123"/>
            <a:ext cx="667021" cy="718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7" name="Equation" r:id="rId9" imgW="152280" imgH="164880" progId="Equation.DSMT4">
                    <p:embed/>
                  </p:oleObj>
                </mc:Choice>
                <mc:Fallback>
                  <p:oleObj name="Equation" r:id="rId9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599" y="3581123"/>
                          <a:ext cx="667021" cy="718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TextBox 50"/>
          <p:cNvSpPr txBox="1"/>
          <p:nvPr/>
        </p:nvSpPr>
        <p:spPr>
          <a:xfrm>
            <a:off x="1903608" y="304798"/>
            <a:ext cx="289855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of (angle)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010818"/>
              </p:ext>
            </p:extLst>
          </p:nvPr>
        </p:nvGraphicFramePr>
        <p:xfrm>
          <a:off x="2498188" y="1402499"/>
          <a:ext cx="1361739" cy="733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11" imgW="330120" imgH="177480" progId="Equation.DSMT4">
                  <p:embed/>
                </p:oleObj>
              </mc:Choice>
              <mc:Fallback>
                <p:oleObj name="Equation" r:id="rId11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98188" y="1402499"/>
                        <a:ext cx="1361739" cy="733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655112"/>
              </p:ext>
            </p:extLst>
          </p:nvPr>
        </p:nvGraphicFramePr>
        <p:xfrm>
          <a:off x="6781800" y="1359751"/>
          <a:ext cx="13620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13" imgW="330120" imgH="177480" progId="Equation.DSMT4">
                  <p:embed/>
                </p:oleObj>
              </mc:Choice>
              <mc:Fallback>
                <p:oleObj name="Equation" r:id="rId13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359751"/>
                        <a:ext cx="136207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936875"/>
              </p:ext>
            </p:extLst>
          </p:nvPr>
        </p:nvGraphicFramePr>
        <p:xfrm>
          <a:off x="6494463" y="4014788"/>
          <a:ext cx="19383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15" imgW="469800" imgH="203040" progId="Equation.DSMT4">
                  <p:embed/>
                </p:oleObj>
              </mc:Choice>
              <mc:Fallback>
                <p:oleObj name="Equation" r:id="rId15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4014788"/>
                        <a:ext cx="19383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281997"/>
              </p:ext>
            </p:extLst>
          </p:nvPr>
        </p:nvGraphicFramePr>
        <p:xfrm>
          <a:off x="2443163" y="4067175"/>
          <a:ext cx="14668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4067175"/>
                        <a:ext cx="14668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2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sz="6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 a </a:t>
            </a:r>
            <a:r>
              <a:rPr lang="en-US" sz="6000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Trig Ratio</a:t>
            </a:r>
            <a:r>
              <a:rPr lang="en-US" sz="6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Label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dj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4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yp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Set up ratio</a:t>
            </a:r>
            <a:r>
              <a:rPr lang="en-US" sz="4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i="1" dirty="0">
                <a:latin typeface="Berlin Sans FB Demi" pitchFamily="34" charset="0"/>
              </a:rPr>
              <a:t/>
            </a:r>
            <a:br>
              <a:rPr lang="en-US" sz="4800" i="1" dirty="0">
                <a:latin typeface="Berlin Sans FB Demi" pitchFamily="34" charset="0"/>
              </a:rPr>
            </a:b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1028"/>
          <p:cNvSpPr txBox="1">
            <a:spLocks noChangeArrowheads="1"/>
          </p:cNvSpPr>
          <p:nvPr/>
        </p:nvSpPr>
        <p:spPr bwMode="auto">
          <a:xfrm>
            <a:off x="609600" y="134938"/>
            <a:ext cx="81534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Find the sine, the cosine, and the tangent of angle A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249" name="Object 1033"/>
          <p:cNvGraphicFramePr>
            <a:graphicFrameLocks noChangeAspect="1"/>
          </p:cNvGraphicFramePr>
          <p:nvPr/>
        </p:nvGraphicFramePr>
        <p:xfrm>
          <a:off x="4041775" y="990600"/>
          <a:ext cx="19288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990600"/>
                        <a:ext cx="192881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34"/>
          <p:cNvGraphicFramePr>
            <a:graphicFrameLocks noChangeAspect="1"/>
          </p:cNvGraphicFramePr>
          <p:nvPr/>
        </p:nvGraphicFramePr>
        <p:xfrm>
          <a:off x="6172200" y="990600"/>
          <a:ext cx="11255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990600"/>
                        <a:ext cx="11255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036"/>
          <p:cNvGraphicFramePr>
            <a:graphicFrameLocks noChangeAspect="1"/>
          </p:cNvGraphicFramePr>
          <p:nvPr/>
        </p:nvGraphicFramePr>
        <p:xfrm>
          <a:off x="3983038" y="2667000"/>
          <a:ext cx="19605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7" imgW="774360" imgH="419040" progId="Equation.3">
                  <p:embed/>
                </p:oleObj>
              </mc:Choice>
              <mc:Fallback>
                <p:oleObj name="Equation" r:id="rId7" imgW="774360" imgH="419040" progId="Equation.3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2667000"/>
                        <a:ext cx="196056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037"/>
          <p:cNvGraphicFramePr>
            <a:graphicFrameLocks noChangeAspect="1"/>
          </p:cNvGraphicFramePr>
          <p:nvPr/>
        </p:nvGraphicFramePr>
        <p:xfrm>
          <a:off x="6096000" y="2743200"/>
          <a:ext cx="11239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9" imgW="444240" imgH="393480" progId="Equation.3">
                  <p:embed/>
                </p:oleObj>
              </mc:Choice>
              <mc:Fallback>
                <p:oleObj name="Equation" r:id="rId9" imgW="444240" imgH="393480" progId="Equation.3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743200"/>
                        <a:ext cx="11239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039"/>
          <p:cNvGraphicFramePr>
            <a:graphicFrameLocks noChangeAspect="1"/>
          </p:cNvGraphicFramePr>
          <p:nvPr/>
        </p:nvGraphicFramePr>
        <p:xfrm>
          <a:off x="4008438" y="4349750"/>
          <a:ext cx="19621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11" imgW="774360" imgH="419040" progId="Equation.3">
                  <p:embed/>
                </p:oleObj>
              </mc:Choice>
              <mc:Fallback>
                <p:oleObj name="Equation" r:id="rId11" imgW="774360" imgH="419040" progId="Equation.3">
                  <p:embed/>
                  <p:pic>
                    <p:nvPicPr>
                      <p:cNvPr id="0" name="Object 10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4349750"/>
                        <a:ext cx="19621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040"/>
          <p:cNvGraphicFramePr>
            <a:graphicFrameLocks noChangeAspect="1"/>
          </p:cNvGraphicFramePr>
          <p:nvPr/>
        </p:nvGraphicFramePr>
        <p:xfrm>
          <a:off x="6294438" y="4343400"/>
          <a:ext cx="67468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13" imgW="266400" imgH="393480" progId="Equation.3">
                  <p:embed/>
                </p:oleObj>
              </mc:Choice>
              <mc:Fallback>
                <p:oleObj name="Equation" r:id="rId13" imgW="266400" imgH="393480" progId="Equation.3">
                  <p:embed/>
                  <p:pic>
                    <p:nvPicPr>
                      <p:cNvPr id="0" name="Object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4343400"/>
                        <a:ext cx="674687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0" y="1089233"/>
            <a:ext cx="3409121" cy="4038184"/>
            <a:chOff x="-56321" y="778291"/>
            <a:chExt cx="3409121" cy="4038184"/>
          </a:xfrm>
        </p:grpSpPr>
        <p:sp>
          <p:nvSpPr>
            <p:cNvPr id="18" name="AutoShape 1044"/>
            <p:cNvSpPr>
              <a:spLocks noChangeArrowheads="1"/>
            </p:cNvSpPr>
            <p:nvPr/>
          </p:nvSpPr>
          <p:spPr bwMode="auto">
            <a:xfrm>
              <a:off x="838200" y="1066800"/>
              <a:ext cx="2133600" cy="2362200"/>
            </a:xfrm>
            <a:prstGeom prst="rt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045"/>
            <p:cNvSpPr>
              <a:spLocks noChangeArrowheads="1"/>
            </p:cNvSpPr>
            <p:nvPr/>
          </p:nvSpPr>
          <p:spPr bwMode="auto">
            <a:xfrm>
              <a:off x="838200" y="3124200"/>
              <a:ext cx="304800" cy="30480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046"/>
            <p:cNvSpPr txBox="1">
              <a:spLocks noChangeArrowheads="1"/>
            </p:cNvSpPr>
            <p:nvPr/>
          </p:nvSpPr>
          <p:spPr bwMode="auto">
            <a:xfrm>
              <a:off x="228600" y="2057400"/>
              <a:ext cx="6858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/>
                <a:t>9</a:t>
              </a:r>
            </a:p>
          </p:txBody>
        </p:sp>
        <p:sp>
          <p:nvSpPr>
            <p:cNvPr id="21" name="Text Box 1047"/>
            <p:cNvSpPr txBox="1">
              <a:spLocks noChangeArrowheads="1"/>
            </p:cNvSpPr>
            <p:nvPr/>
          </p:nvSpPr>
          <p:spPr bwMode="auto">
            <a:xfrm>
              <a:off x="1524000" y="3581400"/>
              <a:ext cx="6858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/>
                <a:t>6</a:t>
              </a:r>
            </a:p>
          </p:txBody>
        </p:sp>
        <p:sp>
          <p:nvSpPr>
            <p:cNvPr id="22" name="Text Box 1048"/>
            <p:cNvSpPr txBox="1">
              <a:spLocks noChangeArrowheads="1"/>
            </p:cNvSpPr>
            <p:nvPr/>
          </p:nvSpPr>
          <p:spPr bwMode="auto">
            <a:xfrm>
              <a:off x="1976561" y="1828800"/>
              <a:ext cx="9906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10.8</a:t>
              </a:r>
            </a:p>
          </p:txBody>
        </p:sp>
        <p:sp>
          <p:nvSpPr>
            <p:cNvPr id="23" name="Text Box 1049"/>
            <p:cNvSpPr txBox="1">
              <a:spLocks noChangeArrowheads="1"/>
            </p:cNvSpPr>
            <p:nvPr/>
          </p:nvSpPr>
          <p:spPr bwMode="auto">
            <a:xfrm>
              <a:off x="2971800" y="3184525"/>
              <a:ext cx="3810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/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28800" y="778291"/>
              <a:ext cx="800100" cy="7457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19300" y="3962399"/>
              <a:ext cx="800100" cy="8540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56321" y="1158875"/>
              <a:ext cx="742121" cy="76434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15240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Find the sine, the cosine, and the tangent of angle A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13050"/>
              </p:ext>
            </p:extLst>
          </p:nvPr>
        </p:nvGraphicFramePr>
        <p:xfrm>
          <a:off x="4953000" y="1403417"/>
          <a:ext cx="19288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03417"/>
                        <a:ext cx="192881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614610"/>
              </p:ext>
            </p:extLst>
          </p:nvPr>
        </p:nvGraphicFramePr>
        <p:xfrm>
          <a:off x="7086600" y="1419360"/>
          <a:ext cx="11572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419360"/>
                        <a:ext cx="11572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553669"/>
              </p:ext>
            </p:extLst>
          </p:nvPr>
        </p:nvGraphicFramePr>
        <p:xfrm>
          <a:off x="4953000" y="2700363"/>
          <a:ext cx="19621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7" imgW="774360" imgH="419040" progId="Equation.3">
                  <p:embed/>
                </p:oleObj>
              </mc:Choice>
              <mc:Fallback>
                <p:oleObj name="Equation" r:id="rId7" imgW="77436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700363"/>
                        <a:ext cx="19621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098563"/>
              </p:ext>
            </p:extLst>
          </p:nvPr>
        </p:nvGraphicFramePr>
        <p:xfrm>
          <a:off x="7086600" y="2725556"/>
          <a:ext cx="11572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9" imgW="457200" imgH="393480" progId="Equation.DSMT4">
                  <p:embed/>
                </p:oleObj>
              </mc:Choice>
              <mc:Fallback>
                <p:oleObj name="Equation" r:id="rId9" imgW="45720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725556"/>
                        <a:ext cx="11572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826995"/>
              </p:ext>
            </p:extLst>
          </p:nvPr>
        </p:nvGraphicFramePr>
        <p:xfrm>
          <a:off x="5029200" y="4125773"/>
          <a:ext cx="19621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11" imgW="774360" imgH="419040" progId="Equation.3">
                  <p:embed/>
                </p:oleObj>
              </mc:Choice>
              <mc:Fallback>
                <p:oleObj name="Equation" r:id="rId11" imgW="77436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25773"/>
                        <a:ext cx="19621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028727"/>
              </p:ext>
            </p:extLst>
          </p:nvPr>
        </p:nvGraphicFramePr>
        <p:xfrm>
          <a:off x="7086600" y="4125773"/>
          <a:ext cx="11255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13" imgW="444240" imgH="393480" progId="Equation.DSMT4">
                  <p:embed/>
                </p:oleObj>
              </mc:Choice>
              <mc:Fallback>
                <p:oleObj name="Equation" r:id="rId13" imgW="44424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125773"/>
                        <a:ext cx="11255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25287" y="835853"/>
            <a:ext cx="4263887" cy="3672094"/>
            <a:chOff x="0" y="835853"/>
            <a:chExt cx="4263887" cy="3672094"/>
          </a:xfrm>
        </p:grpSpPr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987287" y="1251018"/>
              <a:ext cx="3276600" cy="1676400"/>
            </a:xfrm>
            <a:prstGeom prst="rtTriangle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987287" y="2546418"/>
              <a:ext cx="381000" cy="381000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1063487" y="1403418"/>
              <a:ext cx="533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118691" y="1311343"/>
              <a:ext cx="11430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 dirty="0"/>
                <a:t>24.5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1825487" y="3079818"/>
              <a:ext cx="11430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/>
                <a:t>23.1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149087" y="1860618"/>
              <a:ext cx="11430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000" b="1"/>
                <a:t>8.2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1021244"/>
              <a:ext cx="742121" cy="76434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21495" y="835853"/>
              <a:ext cx="742121" cy="76434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48070" y="3743600"/>
              <a:ext cx="742121" cy="76434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4225</TotalTime>
  <Words>252</Words>
  <Application>Microsoft Office PowerPoint</Application>
  <PresentationFormat>On-screen Show (4:3)</PresentationFormat>
  <Paragraphs>78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9" baseType="lpstr">
      <vt:lpstr>Berlin Sans FB Demi</vt:lpstr>
      <vt:lpstr>Calibri</vt:lpstr>
      <vt:lpstr>Cambria Math</vt:lpstr>
      <vt:lpstr>Century Gothic</vt:lpstr>
      <vt:lpstr>Comic Sans MS</vt:lpstr>
      <vt:lpstr>Consolas</vt:lpstr>
      <vt:lpstr>Corbel</vt:lpstr>
      <vt:lpstr>Stencil</vt:lpstr>
      <vt:lpstr>Symbol</vt:lpstr>
      <vt:lpstr>Tahoma</vt:lpstr>
      <vt:lpstr>Times New Roman</vt:lpstr>
      <vt:lpstr>Wingdings</vt:lpstr>
      <vt:lpstr>Wingdings 2</vt:lpstr>
      <vt:lpstr>Wingdings 3</vt:lpstr>
      <vt:lpstr>Default Design</vt:lpstr>
      <vt:lpstr>Metro</vt:lpstr>
      <vt:lpstr>Equation</vt:lpstr>
      <vt:lpstr> Go For a Ride How Far Can you see?</vt:lpstr>
      <vt:lpstr>sine    cosine   tangent</vt:lpstr>
      <vt:lpstr>PowerPoint Presentation</vt:lpstr>
      <vt:lpstr>PowerPoint Presentation</vt:lpstr>
      <vt:lpstr>PowerPoint Presentation</vt:lpstr>
      <vt:lpstr>PowerPoint Presentation</vt:lpstr>
      <vt:lpstr>Finding a Trig Ratio  (1) Label Opp, Adj, and Hyp  (2) Set up ratio   </vt:lpstr>
      <vt:lpstr>PowerPoint Presentation</vt:lpstr>
      <vt:lpstr>PowerPoint Presentation</vt:lpstr>
      <vt:lpstr>Finding Missing Angle  (1) Label Opp, Adj, and Hyp  (2) Set up ratio  (3) Use Calculator  〖sin〗^(-1)      〖cos〗^(-1)     〖tan〗^(-1) </vt:lpstr>
      <vt:lpstr>Ex. 1: Find .  Round to one decimal place.</vt:lpstr>
      <vt:lpstr>Ex. 2: Find .  Round to one decimal place.</vt:lpstr>
      <vt:lpstr>Ex. 3: Find .  Round to one decimal place.</vt:lpstr>
      <vt:lpstr>Finding Missing Side  (1) Label Opp, Adj, and Hyp  (2) Set up ratio  (3) Use Calculator  sin     cos     tan </vt:lpstr>
      <vt:lpstr>Ex: 1 Figure out which ratio to use.  Find x.  Round to the nearest tenth.</vt:lpstr>
      <vt:lpstr>Ex: 2 Figure out which ratio to use.  Find x.  Round to the nearest tenth.</vt:lpstr>
      <vt:lpstr>Ex: 2  Find the missing side. Round to the nearest tenth.</vt:lpstr>
      <vt:lpstr>Ex: 3  Find the missing side. Round to the nearest tenth.</vt:lpstr>
      <vt:lpstr>Ex: 3  Find the missing side. Round to the nearest tenth.</vt:lpstr>
      <vt:lpstr>Ex: 4  Find the missing side. Round to the nearest tenth.</vt:lpstr>
      <vt:lpstr>When trying to find a side use sin, cos, or tan.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Thayer</dc:creator>
  <cp:lastModifiedBy>Cim Keith</cp:lastModifiedBy>
  <cp:revision>64</cp:revision>
  <dcterms:created xsi:type="dcterms:W3CDTF">2002-02-04T15:37:07Z</dcterms:created>
  <dcterms:modified xsi:type="dcterms:W3CDTF">2019-03-04T03:01:27Z</dcterms:modified>
</cp:coreProperties>
</file>