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</p:sldMasterIdLst>
  <p:sldIdLst>
    <p:sldId id="257" r:id="rId4"/>
    <p:sldId id="273" r:id="rId5"/>
    <p:sldId id="289" r:id="rId6"/>
    <p:sldId id="290" r:id="rId7"/>
    <p:sldId id="259" r:id="rId8"/>
    <p:sldId id="291" r:id="rId9"/>
    <p:sldId id="292" r:id="rId10"/>
    <p:sldId id="293" r:id="rId11"/>
    <p:sldId id="294" r:id="rId12"/>
    <p:sldId id="295" r:id="rId13"/>
    <p:sldId id="260" r:id="rId14"/>
    <p:sldId id="29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1109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2ABC-0D5D-43E0-8D0B-2E9248CC6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3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D564-8787-477D-8873-E886C0514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1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D7F56-0CB0-4243-B565-F787F87B4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4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95A36-C2EA-4792-9AF8-71DD698D5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00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C3EBA-0559-4351-A293-EFC348F4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2AEB5-D383-4617-A38F-2DB8BCD83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7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5545-DF8B-41B4-ABD1-F17F72A15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5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2C2F6-2266-4F0B-BEA5-B370A8EBB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7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E119-CA81-4E3B-9D6D-8ADC8971E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86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AE83-649B-4756-A32A-9F08E32D3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37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5B87A-4B8C-4A9A-BE53-5C7A9AB8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CAD1-ADCB-4C77-B1E1-BF5A0ADF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65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552-416F-49FB-BCE4-F32D702F5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5940-0D33-493B-8147-1996134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4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F9194-E2D4-4E0C-90DF-CFD21D1A5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54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B41EE-D5B0-4D83-99E7-103C58D47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F2A76-7C35-4BF4-8B40-04597C3D3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9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A62BB-88E3-4007-BFD4-35B4E3E2E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36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F148-6214-4145-9444-465429443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8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ED1C-DEAF-44A7-9D5C-8499D281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53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59D4-016D-4D83-9661-94877D6AB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07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F7C33-A550-4B19-A61A-579AB953F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92ED5-0C1C-4A5B-9C35-FE4E4A437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68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164F-82DC-4932-AA64-07660E042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7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DEC2-F349-4450-8F2B-ACA246144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9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7C302-32AD-488C-B506-E1DF878FE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4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8CB9-48A6-4FB8-A852-759B11875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661A9-044B-4635-B5A6-8B5CBB3F5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1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3FB65-B7C8-4E2F-8BE2-0A16D699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0DD1E-1D26-4E35-AC11-F00F50D8E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1B2FB-4879-4A27-A233-A0C1F5DAF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423745-A2D1-46F2-8264-373894529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8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7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8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01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2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3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4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4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5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400"/>
              <a:t>iRespond Question Master</a:t>
            </a:r>
          </a:p>
        </p:txBody>
      </p:sp>
      <p:sp>
        <p:nvSpPr>
          <p:cNvPr id="2057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A.) Response A</a:t>
            </a:r>
          </a:p>
        </p:txBody>
      </p:sp>
      <p:sp>
        <p:nvSpPr>
          <p:cNvPr id="2058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B.) Response B</a:t>
            </a:r>
          </a:p>
        </p:txBody>
      </p:sp>
      <p:sp>
        <p:nvSpPr>
          <p:cNvPr id="2059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C.) Response C</a:t>
            </a:r>
          </a:p>
        </p:txBody>
      </p:sp>
      <p:sp>
        <p:nvSpPr>
          <p:cNvPr id="2060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D.) Response D</a:t>
            </a:r>
          </a:p>
        </p:txBody>
      </p:sp>
      <p:sp>
        <p:nvSpPr>
          <p:cNvPr id="2061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E.) Response E</a:t>
            </a:r>
          </a:p>
        </p:txBody>
      </p:sp>
      <p:sp>
        <p:nvSpPr>
          <p:cNvPr id="2062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63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126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5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36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49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0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1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78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12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112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1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13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0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308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10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5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6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7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8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9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102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7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8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099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100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101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91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3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4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5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6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7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8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89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90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696200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3.  Differentiation Rules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733800" cy="436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870700" cy="990600"/>
          </a:xfrm>
        </p:spPr>
        <p:txBody>
          <a:bodyPr/>
          <a:lstStyle/>
          <a:p>
            <a:r>
              <a:rPr lang="en-US" dirty="0" smtClean="0"/>
              <a:t>4.  Sin and </a:t>
            </a:r>
            <a:r>
              <a:rPr lang="en-US" dirty="0" err="1" smtClean="0"/>
              <a:t>cos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19400"/>
            <a:ext cx="76962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8 – find the derivatives of the following functions.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21659"/>
              </p:ext>
            </p:extLst>
          </p:nvPr>
        </p:nvGraphicFramePr>
        <p:xfrm>
          <a:off x="990600" y="1219200"/>
          <a:ext cx="6418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3" imgW="2286000" imgH="393480" progId="Equation.DSMT4">
                  <p:embed/>
                </p:oleObj>
              </mc:Choice>
              <mc:Fallback>
                <p:oleObj name="Equation" r:id="rId3" imgW="22860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6418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672705"/>
              </p:ext>
            </p:extLst>
          </p:nvPr>
        </p:nvGraphicFramePr>
        <p:xfrm>
          <a:off x="735013" y="4325937"/>
          <a:ext cx="761523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4325937"/>
                        <a:ext cx="7615237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66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Example 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229600" cy="3657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Find the slope of the graph of f(x) = sin x at the origin and at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177574"/>
              </p:ext>
            </p:extLst>
          </p:nvPr>
        </p:nvGraphicFramePr>
        <p:xfrm>
          <a:off x="4038600" y="1676400"/>
          <a:ext cx="911225" cy="743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76400"/>
                        <a:ext cx="911225" cy="743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Example 10 </a:t>
            </a:r>
            <a:r>
              <a:rPr lang="en-US" sz="4000" dirty="0" smtClean="0"/>
              <a:t>– Our old friend – the piecewise function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153400" cy="3657600"/>
          </a:xfrm>
        </p:spPr>
        <p:txBody>
          <a:bodyPr/>
          <a:lstStyle/>
          <a:p>
            <a:r>
              <a:rPr lang="en-US" dirty="0" smtClean="0"/>
              <a:t>If                        , find values of a and b such that f(x) is differentiable everywhere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211256"/>
              </p:ext>
            </p:extLst>
          </p:nvPr>
        </p:nvGraphicFramePr>
        <p:xfrm>
          <a:off x="1295400" y="18288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3" imgW="1447560" imgH="482400" progId="Equation.DSMT4">
                  <p:embed/>
                </p:oleObj>
              </mc:Choice>
              <mc:Fallback>
                <p:oleObj name="Equation" r:id="rId3" imgW="1447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828800"/>
                        <a:ext cx="2514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2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Notation for Derivative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             is a noun.  It means “the derivative of y with respect to x”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    is a verb.  It means “take the derivative with respect to x” of the expression that follows.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645021"/>
              </p:ext>
            </p:extLst>
          </p:nvPr>
        </p:nvGraphicFramePr>
        <p:xfrm>
          <a:off x="1143000" y="2057400"/>
          <a:ext cx="15430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15430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316048"/>
              </p:ext>
            </p:extLst>
          </p:nvPr>
        </p:nvGraphicFramePr>
        <p:xfrm>
          <a:off x="1066800" y="3581400"/>
          <a:ext cx="444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444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Constant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3657600"/>
          </a:xfrm>
        </p:spPr>
        <p:txBody>
          <a:bodyPr/>
          <a:lstStyle/>
          <a:p>
            <a:r>
              <a:rPr lang="en-US" dirty="0" smtClean="0"/>
              <a:t>The derivative of a constant function is 0  </a:t>
            </a:r>
          </a:p>
          <a:p>
            <a:r>
              <a:rPr lang="en-US" dirty="0" smtClean="0"/>
              <a:t>(Think about the function y=2 to discover why)</a:t>
            </a:r>
          </a:p>
          <a:p>
            <a:r>
              <a:rPr lang="en-US" dirty="0" smtClean="0"/>
              <a:t>Example 1 – find the derivative of the following functions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00596"/>
              </p:ext>
            </p:extLst>
          </p:nvPr>
        </p:nvGraphicFramePr>
        <p:xfrm>
          <a:off x="2819400" y="5181600"/>
          <a:ext cx="346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3" imgW="1485720" imgH="228600" progId="Equation.DSMT4">
                  <p:embed/>
                </p:oleObj>
              </mc:Choice>
              <mc:Fallback>
                <p:oleObj name="Equation" r:id="rId3" imgW="1485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5181600"/>
                        <a:ext cx="3467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9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 Linear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153400" cy="3657600"/>
          </a:xfrm>
        </p:spPr>
        <p:txBody>
          <a:bodyPr/>
          <a:lstStyle/>
          <a:p>
            <a:r>
              <a:rPr lang="en-US" dirty="0" smtClean="0"/>
              <a:t>The derivative of a linear function is m.</a:t>
            </a:r>
          </a:p>
          <a:p>
            <a:r>
              <a:rPr lang="en-US" dirty="0" smtClean="0"/>
              <a:t>(Think about the function y=3x+1 to discover why)</a:t>
            </a:r>
          </a:p>
          <a:p>
            <a:r>
              <a:rPr lang="en-US" dirty="0" smtClean="0"/>
              <a:t>Example 2 – find the derivative of the following functions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835934"/>
              </p:ext>
            </p:extLst>
          </p:nvPr>
        </p:nvGraphicFramePr>
        <p:xfrm>
          <a:off x="2286000" y="4989513"/>
          <a:ext cx="45339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Equation" r:id="rId3" imgW="1942920" imgH="393480" progId="Equation.DSMT4">
                  <p:embed/>
                </p:oleObj>
              </mc:Choice>
              <mc:Fallback>
                <p:oleObj name="Equation" r:id="rId3" imgW="1942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4989513"/>
                        <a:ext cx="4533900" cy="91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0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pPr eaLnBrk="1" hangingPunct="1"/>
            <a:r>
              <a:rPr lang="en-US" dirty="0"/>
              <a:t>3</a:t>
            </a:r>
            <a:r>
              <a:rPr lang="en-US" dirty="0" smtClean="0"/>
              <a:t>.  Power(</a:t>
            </a:r>
            <a:r>
              <a:rPr lang="en-US" dirty="0" err="1" smtClean="0"/>
              <a:t>ful</a:t>
            </a:r>
            <a:r>
              <a:rPr lang="en-US" dirty="0" smtClean="0"/>
              <a:t>) Rule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3657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Bring down the exponent and subtract one from the exponent</a:t>
            </a:r>
          </a:p>
          <a:p>
            <a:pPr eaLnBrk="1" hangingPunct="1"/>
            <a:r>
              <a:rPr lang="en-US" dirty="0" smtClean="0"/>
              <a:t>Example 3 – Find the derivative of the following functions. It is important to rewrite first so x is only in numerator!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399971"/>
              </p:ext>
            </p:extLst>
          </p:nvPr>
        </p:nvGraphicFramePr>
        <p:xfrm>
          <a:off x="3048000" y="1524000"/>
          <a:ext cx="27098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3" imgW="965160" imgH="393480" progId="Equation.DSMT4">
                  <p:embed/>
                </p:oleObj>
              </mc:Choice>
              <mc:Fallback>
                <p:oleObj name="Equation" r:id="rId3" imgW="965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7098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186214"/>
              </p:ext>
            </p:extLst>
          </p:nvPr>
        </p:nvGraphicFramePr>
        <p:xfrm>
          <a:off x="304800" y="5334000"/>
          <a:ext cx="8658225" cy="108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34000"/>
                        <a:ext cx="8658225" cy="108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an equation of the tangent line and normal line to the graph f(x)=3x</a:t>
            </a:r>
            <a:r>
              <a:rPr lang="en-US" baseline="30000" dirty="0" smtClean="0"/>
              <a:t>2</a:t>
            </a:r>
            <a:r>
              <a:rPr lang="en-US" dirty="0" smtClean="0"/>
              <a:t> when x = -2.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1534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coordinates where the function f(x) = -5x</a:t>
            </a:r>
            <a:r>
              <a:rPr lang="en-US" baseline="30000" dirty="0" smtClean="0"/>
              <a:t>2</a:t>
            </a:r>
            <a:r>
              <a:rPr lang="en-US" dirty="0" smtClean="0"/>
              <a:t> has tangent lines with the following slopes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 m= -3      b.  m= 0       c. m=2/3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 smtClean="0"/>
              <a:t>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657600"/>
          </a:xfrm>
        </p:spPr>
        <p:txBody>
          <a:bodyPr/>
          <a:lstStyle/>
          <a:p>
            <a:r>
              <a:rPr lang="en-US" dirty="0" smtClean="0"/>
              <a:t>As we have seen, the ability to rewrite functions is very important when using the power rule!!</a:t>
            </a:r>
          </a:p>
          <a:p>
            <a:r>
              <a:rPr lang="en-US" dirty="0" smtClean="0"/>
              <a:t>Example 6 – Rewrite, evaluate, then simplify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81753"/>
              </p:ext>
            </p:extLst>
          </p:nvPr>
        </p:nvGraphicFramePr>
        <p:xfrm>
          <a:off x="2133600" y="3657600"/>
          <a:ext cx="5867400" cy="2626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3" imgW="2438280" imgH="1091880" progId="Equation.DSMT4">
                  <p:embed/>
                </p:oleObj>
              </mc:Choice>
              <mc:Fallback>
                <p:oleObj name="Equation" r:id="rId3" imgW="2438280" imgH="1091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5867400" cy="2626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18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coordinates and equations of any horizontal tangents to the curve</a:t>
            </a:r>
          </a:p>
          <a:p>
            <a:pPr marL="0" indent="0">
              <a:buNone/>
            </a:pPr>
            <a:r>
              <a:rPr lang="en-US" dirty="0" smtClean="0"/>
              <a:t> y = x</a:t>
            </a:r>
            <a:r>
              <a:rPr lang="en-US" baseline="30000" dirty="0" smtClean="0"/>
              <a:t>4</a:t>
            </a:r>
            <a:r>
              <a:rPr lang="en-US" dirty="0" smtClean="0"/>
              <a:t> - 2x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484</TotalTime>
  <Words>321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Comic Sans MS</vt:lpstr>
      <vt:lpstr>Crayons</vt:lpstr>
      <vt:lpstr>iRespondQuestionMaster</vt:lpstr>
      <vt:lpstr>iRespondGraphMaster</vt:lpstr>
      <vt:lpstr>Equation</vt:lpstr>
      <vt:lpstr>PowerPoint Presentation</vt:lpstr>
      <vt:lpstr>Notation for Derivative</vt:lpstr>
      <vt:lpstr>1.  Constant Rule</vt:lpstr>
      <vt:lpstr>2.  Linear Rule</vt:lpstr>
      <vt:lpstr>3.  Power(ful) Rule</vt:lpstr>
      <vt:lpstr>Example 4</vt:lpstr>
      <vt:lpstr>Example 5</vt:lpstr>
      <vt:lpstr>Rewriting</vt:lpstr>
      <vt:lpstr>Example 7</vt:lpstr>
      <vt:lpstr>4.  Sin and cos rules</vt:lpstr>
      <vt:lpstr>Example 9</vt:lpstr>
      <vt:lpstr>Example 10 – Our old friend – the piecewise function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Cim Keith</cp:lastModifiedBy>
  <cp:revision>25</cp:revision>
  <dcterms:created xsi:type="dcterms:W3CDTF">2009-02-04T14:21:08Z</dcterms:created>
  <dcterms:modified xsi:type="dcterms:W3CDTF">2016-05-01T16:25:31Z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