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3" r:id="rId2"/>
    <p:sldMasterId id="2147483821" r:id="rId3"/>
  </p:sldMasterIdLst>
  <p:sldIdLst>
    <p:sldId id="276" r:id="rId4"/>
    <p:sldId id="299" r:id="rId5"/>
    <p:sldId id="257" r:id="rId6"/>
    <p:sldId id="278" r:id="rId7"/>
    <p:sldId id="280" r:id="rId8"/>
    <p:sldId id="295" r:id="rId9"/>
    <p:sldId id="296" r:id="rId10"/>
    <p:sldId id="297" r:id="rId11"/>
    <p:sldId id="298" r:id="rId12"/>
    <p:sldId id="281" r:id="rId13"/>
    <p:sldId id="282" r:id="rId14"/>
    <p:sldId id="258" r:id="rId15"/>
    <p:sldId id="283" r:id="rId16"/>
    <p:sldId id="287" r:id="rId17"/>
    <p:sldId id="288" r:id="rId18"/>
    <p:sldId id="289" r:id="rId19"/>
    <p:sldId id="290" r:id="rId20"/>
    <p:sldId id="292" r:id="rId21"/>
    <p:sldId id="29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>
      <p:cViewPr varScale="1">
        <p:scale>
          <a:sx n="75" d="100"/>
          <a:sy n="75" d="100"/>
        </p:scale>
        <p:origin x="1646" y="58"/>
      </p:cViewPr>
      <p:guideLst>
        <p:guide orient="horz" pos="2880"/>
        <p:guide pos="1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03B43-99DB-4974-92BE-CD2E2F2A5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4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75A82-86A0-4B89-BD16-D82E28208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90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FF77B-8D20-4E95-9246-3FEF6C0B2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59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31DB6-5880-4D5A-98CD-924986A7E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4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3AB7-D8CF-4C3F-8C68-E776C9D36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77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D541-66F5-4549-9718-88738E595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49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79B86-CC4F-486B-A6AE-59B1A2880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56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1B550-00C0-48A1-885E-7F6FC9093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997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72323-DCA9-4535-B8AF-FD3CA1C0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83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AC6C1-79E3-4FB1-B578-4F297E383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044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395E5-BF2C-4877-9FCD-79BADCA50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40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CB4C-A19E-4E20-A539-E79EA50BC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695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2034-0F0F-41F3-B5CE-C4873DF20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50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AE372-B045-40D3-8A47-9C5832AE4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463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ED796-A8C4-4C7C-9435-E3D53C441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3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505D5-F1D0-4592-984B-52086BF7F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11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50F25-49EC-4046-90A7-BD713654C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08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7229894-C5A3-48C4-9A2D-386156C18E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B5B98-2E40-4065-B685-FDF1E7B390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18BFB-56DC-446C-9038-A365194843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9442C-8C4F-46C2-A237-F79EE72F64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44CA0-257A-45A5-AC5B-F4874B7777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D357-AE38-453A-8BC3-4F0808DE2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7D1B-2447-474C-91C1-D546B30591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D8332-3544-4E9A-875B-3179A04FC7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77C97EFF-0C27-4CA3-8C0D-B151390328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5699B2F7-A48F-49FB-B608-DC28667488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CACBC-0C26-4DB7-A015-BB7C2494FF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6C13F-4A84-442D-BCFE-3040809D30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CF56-1FF7-4D3C-8EC8-27C59F11A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18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77D7-29C2-4D5B-AE9F-8E9254037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2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8CF5-C1E8-4A7A-91E8-EE63C2022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13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3F9B-46AC-45D4-9AFB-04B5CA51E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38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BCCF-EE7C-4CC4-8A5D-6BA4963E5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30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E351-B796-4498-B28D-C3A6F1C7D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8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iRespond Question Master</a:t>
            </a:r>
          </a:p>
        </p:txBody>
      </p:sp>
      <p:sp>
        <p:nvSpPr>
          <p:cNvPr id="2053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/>
              <a:t>A.) Response A</a:t>
            </a:r>
          </a:p>
        </p:txBody>
      </p:sp>
      <p:sp>
        <p:nvSpPr>
          <p:cNvPr id="2054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/>
              <a:t>B.) Response B</a:t>
            </a:r>
          </a:p>
        </p:txBody>
      </p:sp>
      <p:sp>
        <p:nvSpPr>
          <p:cNvPr id="2055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/>
              <a:t>C.) Response C</a:t>
            </a:r>
          </a:p>
        </p:txBody>
      </p:sp>
      <p:sp>
        <p:nvSpPr>
          <p:cNvPr id="2056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/>
              <a:t>D.) Response D</a:t>
            </a:r>
          </a:p>
        </p:txBody>
      </p:sp>
      <p:sp>
        <p:nvSpPr>
          <p:cNvPr id="2057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/>
              <a:t>E.) Response E</a:t>
            </a:r>
          </a:p>
        </p:txBody>
      </p:sp>
      <p:sp>
        <p:nvSpPr>
          <p:cNvPr id="2058" name="Percent"/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2059" name="Timer"/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GraphShape" hidden="1"/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iRespond Graph</a:t>
            </a:r>
          </a:p>
        </p:txBody>
      </p:sp>
      <p:grpSp>
        <p:nvGrpSpPr>
          <p:cNvPr id="307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6" name="CorrectBar0"/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CorrectBar1"/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101" name="PercentLabel0"/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3102" name="PercentLabel1"/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3103" name="PercentLabel2"/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4" name="PercentLabel3"/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5" name="PercentLabel4"/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8" name="IncorrectBar2"/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IncorrectBar3"/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IncorrectBar4"/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3" name="XValueLabel0"/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3094" name="XValueLabel1"/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3095" name="XValueLabel2"/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096" name="XValueLabel3"/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097" name="XValueLabel4"/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7" name="XAxisLine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8" name="YAxisLine"/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9" name="YAxisTick0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0" name="YAxisTick1"/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1" name="YAxisTick2"/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2" name="YAxisTick3"/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8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3" name="YValueLabel0"/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84" name="YValueLabel1"/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85" name="YValueLabel2"/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86" name="YValueLabel3"/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9310236-E5D3-42B7-A504-6E0D50A525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wmf"/><Relationship Id="rId3" Type="http://schemas.openxmlformats.org/officeDocument/2006/relationships/image" Target="../media/image15.gif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6.gi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hyperlink" Target="https://www.youtube.com/watch?v=LWyXP3lYlpQ" TargetMode="Externa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5.xml"/><Relationship Id="rId5" Type="http://schemas.openxmlformats.org/officeDocument/2006/relationships/image" Target="cid:57e1c154-d691-4ba7-b7dd-ec948373fdf0@cobbk12.org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143000"/>
            <a:ext cx="5723468" cy="64148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u="sng" dirty="0" smtClean="0">
                <a:solidFill>
                  <a:srgbClr val="C00000"/>
                </a:solidFill>
              </a:rPr>
              <a:t>Warm Up: </a:t>
            </a:r>
          </a:p>
        </p:txBody>
      </p:sp>
      <p:pic>
        <p:nvPicPr>
          <p:cNvPr id="36867" name="Picture 3" descr="Quantc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330860"/>
            <a:ext cx="9144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6870" name="Picture 6" descr="Quantc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http://cloud.rovio.com/ads/1.0/image?i=OikKAfqDdHlwZUdjcmVhdGl2ZYFpZOAyOGRmMDRjZi0yYzYwLTQyMzYtYjJlMy0yNDg2ZDcwMzg2MjU4MzA4YTAxOS0zOTQ0LTRiOWMtOGIwYS1kNzg2ZGUwMDUzMmX8iHRpbWVTdGFtcCQVBQQ6gvvEpjIPnmHXG03zmbZstirxF9tAjpZTquHziFrMUrkO%2Fw%3D%3D&amp;s=AngryBirdsChrome&amp;z=WebSkyscr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81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Quantc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Quantc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http://cloud.rovio.com/ads/1.0/image?i=OikKAfqDdHlwZUdjcmVhdGl2ZYFpZOAyOGRmMDRjZi0yYzYwLTQyMzYtYjJlMy0yNDg2ZDcwMzg2MjU4MzA4YTAxOS0zOTQ0LTRiOWMtOGIwYS1kNzg2ZGUwMDUzMmX8iHRpbWVTdGFtcCQVBQQ6gvvEpjIPnmHXG03zmbZstirxF9tAjpZTquHziFrMUrkO%2Fw%3D%3D&amp;s=AngryBirdsChrome&amp;z=WebSkyscr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05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56483"/>
              </p:ext>
            </p:extLst>
          </p:nvPr>
        </p:nvGraphicFramePr>
        <p:xfrm>
          <a:off x="1600200" y="1885209"/>
          <a:ext cx="9186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1" name="Equation" r:id="rId5" imgW="393480" imgH="228600" progId="Equation.DSMT4">
                  <p:embed/>
                </p:oleObj>
              </mc:Choice>
              <mc:Fallback>
                <p:oleObj name="Equation" r:id="rId5" imgW="393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1885209"/>
                        <a:ext cx="91863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34092"/>
              </p:ext>
            </p:extLst>
          </p:nvPr>
        </p:nvGraphicFramePr>
        <p:xfrm>
          <a:off x="3183836" y="1921568"/>
          <a:ext cx="473764" cy="473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2"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83836" y="1921568"/>
                        <a:ext cx="473764" cy="473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0591"/>
              </p:ext>
            </p:extLst>
          </p:nvPr>
        </p:nvGraphicFramePr>
        <p:xfrm>
          <a:off x="1583636" y="2762881"/>
          <a:ext cx="935197" cy="54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3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3636" y="2762881"/>
                        <a:ext cx="935197" cy="543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28985"/>
              </p:ext>
            </p:extLst>
          </p:nvPr>
        </p:nvGraphicFramePr>
        <p:xfrm>
          <a:off x="3130550" y="2740475"/>
          <a:ext cx="914400" cy="58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" name="Equation" r:id="rId11" imgW="355320" imgH="228600" progId="Equation.DSMT4">
                  <p:embed/>
                </p:oleObj>
              </mc:Choice>
              <mc:Fallback>
                <p:oleObj name="Equation" r:id="rId11" imgW="355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0550" y="2740475"/>
                        <a:ext cx="914400" cy="587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642313"/>
              </p:ext>
            </p:extLst>
          </p:nvPr>
        </p:nvGraphicFramePr>
        <p:xfrm>
          <a:off x="1578387" y="3650171"/>
          <a:ext cx="908233" cy="93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5" name="Equation" r:id="rId13" imgW="419040" imgH="431640" progId="Equation.DSMT4">
                  <p:embed/>
                </p:oleObj>
              </mc:Choice>
              <mc:Fallback>
                <p:oleObj name="Equation" r:id="rId13" imgW="41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78387" y="3650171"/>
                        <a:ext cx="908233" cy="935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635212"/>
              </p:ext>
            </p:extLst>
          </p:nvPr>
        </p:nvGraphicFramePr>
        <p:xfrm>
          <a:off x="3082121" y="3650171"/>
          <a:ext cx="1366561" cy="77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6" name="Equation" r:id="rId15" imgW="761760" imgH="431640" progId="Equation.DSMT4">
                  <p:embed/>
                </p:oleObj>
              </mc:Choice>
              <mc:Fallback>
                <p:oleObj name="Equation" r:id="rId15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82121" y="3650171"/>
                        <a:ext cx="1366561" cy="77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778523"/>
              </p:ext>
            </p:extLst>
          </p:nvPr>
        </p:nvGraphicFramePr>
        <p:xfrm>
          <a:off x="1595774" y="4851019"/>
          <a:ext cx="1521085" cy="847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7" name="Equation" r:id="rId17" imgW="774360" imgH="431640" progId="Equation.DSMT4">
                  <p:embed/>
                </p:oleObj>
              </mc:Choice>
              <mc:Fallback>
                <p:oleObj name="Equation" r:id="rId17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5774" y="4851019"/>
                        <a:ext cx="1521085" cy="847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842260"/>
              </p:ext>
            </p:extLst>
          </p:nvPr>
        </p:nvGraphicFramePr>
        <p:xfrm>
          <a:off x="3282950" y="4854575"/>
          <a:ext cx="15240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8" name="Equation" r:id="rId19" imgW="838080" imgH="431640" progId="Equation.DSMT4">
                  <p:embed/>
                </p:oleObj>
              </mc:Choice>
              <mc:Fallback>
                <p:oleObj name="Equation" r:id="rId19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82950" y="4854575"/>
                        <a:ext cx="1524000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94680"/>
              </p:ext>
            </p:extLst>
          </p:nvPr>
        </p:nvGraphicFramePr>
        <p:xfrm>
          <a:off x="4973040" y="4787467"/>
          <a:ext cx="1221856" cy="847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9" name="Equation" r:id="rId21" imgW="622080" imgH="431640" progId="Equation.DSMT4">
                  <p:embed/>
                </p:oleObj>
              </mc:Choice>
              <mc:Fallback>
                <p:oleObj name="Equation" r:id="rId21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73040" y="4787467"/>
                        <a:ext cx="1221856" cy="847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533926"/>
              </p:ext>
            </p:extLst>
          </p:nvPr>
        </p:nvGraphicFramePr>
        <p:xfrm>
          <a:off x="6360988" y="4817486"/>
          <a:ext cx="1552391" cy="78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0" name="Equation" r:id="rId23" imgW="850680" imgH="431640" progId="Equation.DSMT4">
                  <p:embed/>
                </p:oleObj>
              </mc:Choice>
              <mc:Fallback>
                <p:oleObj name="Equation" r:id="rId23" imgW="850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360988" y="4817486"/>
                        <a:ext cx="1552391" cy="78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6840335" y="4667506"/>
            <a:ext cx="296848" cy="115836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9383722">
            <a:off x="5275410" y="4695746"/>
            <a:ext cx="455274" cy="115836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953550">
            <a:off x="5467768" y="4667506"/>
            <a:ext cx="763081" cy="1158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23668" y="4667506"/>
            <a:ext cx="645274" cy="1158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Find the Discriminant &amp;</a:t>
            </a:r>
            <a:br>
              <a:rPr lang="en-US" sz="3600" dirty="0"/>
            </a:br>
            <a:r>
              <a:rPr lang="en-US" sz="3600" dirty="0"/>
              <a:t>the number and type of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4898882"/>
                  </p:ext>
                </p:extLst>
              </p:nvPr>
            </p:nvGraphicFramePr>
            <p:xfrm>
              <a:off x="1143000" y="2514600"/>
              <a:ext cx="3184525" cy="7579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184525"/>
                  </a:tblGrid>
                  <a:tr h="532257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6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600">
                                    <a:effectLst/>
                                    <a:latin typeface="Cambria Math"/>
                                  </a:rPr>
                                  <m:t>−6=0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14300" marR="11430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4898882"/>
                  </p:ext>
                </p:extLst>
              </p:nvPr>
            </p:nvGraphicFramePr>
            <p:xfrm>
              <a:off x="1143000" y="2514600"/>
              <a:ext cx="3184525" cy="77222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184525"/>
                  </a:tblGrid>
                  <a:tr h="772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192" t="-794" b="-7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428999" cy="365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3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755" y="838200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Find the Discriminant &amp;</a:t>
            </a:r>
            <a:br>
              <a:rPr lang="en-US" sz="3600" dirty="0" smtClean="0"/>
            </a:br>
            <a:r>
              <a:rPr lang="en-US" sz="3600" dirty="0" smtClean="0"/>
              <a:t>the number and type of solutions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133600"/>
                <a:ext cx="6196405" cy="360381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−6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+3=0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133600"/>
                <a:ext cx="6196405" cy="360381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3528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3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1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405386533"/>
                  </p:ext>
                </p:extLst>
              </p:nvPr>
            </p:nvGraphicFramePr>
            <p:xfrm>
              <a:off x="876300" y="2466416"/>
              <a:ext cx="4038600" cy="8280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38600"/>
                  </a:tblGrid>
                  <a:tr h="24270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4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>
                                    <a:effectLst/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US" sz="4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000">
                                    <a:effectLst/>
                                    <a:latin typeface="Cambria Math"/>
                                  </a:rPr>
                                  <m:t>+5=0</m:t>
                                </m:r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4501" marR="74501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Content Placeholder 1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405386533"/>
                  </p:ext>
                </p:extLst>
              </p:nvPr>
            </p:nvGraphicFramePr>
            <p:xfrm>
              <a:off x="876300" y="2466416"/>
              <a:ext cx="4038600" cy="8280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038600"/>
                  </a:tblGrid>
                  <a:tr h="828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4501" marR="74501" marT="0" marB="0">
                        <a:blipFill rotWithShape="1">
                          <a:blip r:embed="rId2"/>
                          <a:stretch>
                            <a:fillRect l="-151" t="-741" r="-151" b="-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29" y="2438400"/>
            <a:ext cx="28194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24" y="740900"/>
            <a:ext cx="707866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8QEBIQEBQQEBUTEB4UDxYUGCASFRQSFR0bFhQSFBQYICggGRomHRQUIj0iMSkrLi4uFx8zODMsNygtLi4BCgoKDg0OGxAQGzYmICQ0Lzc0Mi0sLCwsLjQ3NCw0NDEvLDQ0NDQtLTcsLzg0My0tLywwLi4sLDEsNCwyLiw0LP/AABEIAQcAvwMBEQACEQEDEQH/xAAbAAACAwEBAQAAAAAAAAAAAAADBQACBAEGB//EAEIQAAIABAEHCAcHBAICAwAAAAECAAMEERIFEyExMkFRBhQiM1JykbEjNEJTYXGyFXSBgpPR0hZic6IkQwdjg5LB/8QAGQEBAQEBAQEAAAAAAAAAAAAAAAIEAwEF/8QANBEBAAEDAQYDBgUFAQEAAAAAAAECAxEEITFBUWFxEoGREyIyobHwI0JSosEFgsLR4rJy/9oADAMBAAIRAxEAPwD6vkXJNKaaQTIkEmQl/Rr2R8IDZ9j0nuKf9Nf2gFGUMk0K1STitLLEmnfPqUXqppXA9rW2pJ0/PjGy1FVVmaIpz4pjE9YzmPSUzvy15rJigi1GcOhtCEjSFuwA0aSNO6OMae7P5Z9HuYLayZTc4kypEqgdWaz3RQbK5SYQ+hbgggKAxLAiwAJGm3pI9lVXciYmN3pmNm/bz2REc8xDyatuw0q6OkVbrTSZpJtZETQNJLMxsFAAOs/CMtFrxTiZx3+9r2ZAojkyYksiXTqXVMKtLUP6QEp0babhWNxcHCxBsLxdzS3aJmJjdnbG7Zv+9+2CKoHq6SkRcQp6eYAemQstQi2JxuWI0aLb9JG65EW7U1TidnlO3pGIJkM0VHNpTOWnlKHkF1DSlDC63sRbXHl23NuuaJ4ciJyyZOopRnrKMmQwWU7TGCSyAWaW0hSAMSkS2YaQL2J0645vTn7HpPcU/wCmv7QFKjJFLgb0EjZP/WvD5QFxkel9xT/pr+0BPsek9xT/AKa/tADqckUuB/QSNg/9a8PlAE+x6X3FP+mv7QE+x6T3FP8Apr+0AOpyRS4H9BI2D/1rw+UAT7HpfcU/6a/tAT7HpPcU/wCmv7QA6nJFLgf0EjYP/WvD5QCjIeSKd6qvmtJkkZ9JMq6LYJKlKSAoGj0k2ab6zcbgI3arw02bNEcpme8zP8RH3lNO+Tv7HpPcU/6a/tGFRNywyVTLRTismQD0dIlqDtr8IBzkP1Wn+7p9IgN0Ag5S0MhplNUzyFSRNANrku010SVKYDWmdzL6falodxjfo71yKK7VvfVHTZiJmZ7+HMdplNURsmTCdkyXMRhinATFs3pHN0NiygMThuNFxYgE2I1xno1FVMxOI2dI+589nPL3AuT6FJEsSUvgXQinSETdLX+0DQBuGiJu3qrtfjq3zv6zz7kRjYBlHJMqbLMvTLUkFxLCjGF04HBUhl4jUdR0EiLtamu3V4t89c7Osbd/Xh3JjKv2PLaYlQzzWmKoCMSBZDty8KgLhbfo02XVhW3saqqKJtxERTPDrwnO/McNvPnOfPDxaZtEtvRkyTe95YUE6xYgqQRp4Rzpuzn3tvfL3AT0iSaVpUsEKkllW5ubWOsx5duVXK5rq3yRGGum2F7o8o5vRIAdRsN3T5QFxAdgBVXVv3D5QBYCQAqrq37h8oAsBIAVTsP3D5QCnkjc07zTe8+qnTdJuSjTGEq9tA9GssW+HG8bv6hsuxRH5aaY88Rn92U0bjuMKiTlp6jO/L9awG3IZ/4tP93T6RAbbwCDl7b7Nqgbg5o4CAWwTB0pczogkYXCnFusDujVor9NjUUV1/DmM9p2Tnpjf0XbsV359nb3zu69uvIyyPlCXUSVmS74dQJBAJAFypO0L3F9RtGXZmYjhsVes12Z8NcYnGccY78p6b228HJyYdB+UByUeivyEBa8Ao+2qaoSpSS+NpIdJvRYBXTEjKSQBfErD8DAM6Y9Be6PKAJeAHUHoN3T5QBAYCXgB1R9G/cPlAEvAS8AOqPo37h8oAl4CXgFXKjKiU1LNmPi6tgtu3hYqC3s3ICgneQN8Xa8M3KKapxEzEZndGefR1tWLl7MW4zMRnHGe0cZ6RwU5HADJ9IoN8NOqlrFcbKMLTAGANmILAkaQQd8dNTfpv3q7tG6qZmO2dnyTcsVWKvZ17437c/c8+pxeOCCXlmf+DO/L9awGrIkhOa0/RXqE3DsiA25hOyvgIDNlDJkqdLMthhUkYsPRLAG5QkacJ1HiNETVTFUYl2sXqrNfjpxmN2duOveOBNyAp0GT5AJzhAKsWs1mQ4GA3gXUnDpsSRqAEa9ZYps36qaIxTviOUTtiI6bdjy9qK9RV7SvHi4zEYzPOer0WYTsr4CMzkq8hLHorq4CA5KkJhHRXUNwgL5hOyvgIBPWZCkjPzmvMLSGVVcLgRSTMIUBRfpWNySdAgGNHSSllqFSWowg2CgC9vhAHzCdlfAQA6iQmBuiuydw4QFxITsr4CA7mE7K+AgBVMhMD9Fdg7hwgC5hOyvgICZhOyvgIAVTITA/RXYO4cIAuYTsr4CAmYTsr4CA83y+pkNHbZxT5UsAWXHnJiyyGGtgoYvhuL4NOi8adJYovXMXIzTEVTMc8UzOJ83azqq9PPjt/FuicZmOsdT2iydLlS1li7Bb4S9mYLckLitcgAgC+mwFydcZKafDGHl67N2ua5iImeWyO/nv77h8wnZXwEU5EvLKSgoZ1lX2dw7awDDIfqtP93T6RAboDjaoBByQ6HO5On0dazrcWOGoC1BN94xzZgB4ARu1vvU2q+dEftzT9IhNPGHoIwqVmaj8oDknZX5CAvAZ8o9TN/xN5GAJTbC90eUASAHUbDd0+UBcQHYAVV1b9w+UAWAkAKq6t+4fKALASA89yomEzqKSPanPNewuRLkyZhxX1AY2lL+cRu0sYs3q54UxHnMx/ETPkmrfEPQxhUkAk5aeozvy/WsBsyGw5rT6R6un0iA3YhxEBwsLaxAIcm9CvnD2Z1FJmDTcZyU0xJjEbiVaSPjg+Ebq58WjonjTVVHlMRMfOJ9Ux8R/iHERhUrMYWOkaoDkphhGkahAXxDiIBXX5VpyZ9MJimalMZjoNao1wpY6hc7tcBvpXGBdI2Rv+EAXEOIgB1DDA2kbJ8oC4YcRAdxDiIAVUwwPpGwfKALiHEQExDiIAVUwwPpGwfKALiHEQExDiIDz1WQ+UG/9GTidei9S5AsN5tStf8ADjG74dF/9Vf+Y/6+qfzPQ4hxEYVJiHEQCTlmw5jO1ez9awGzIkpea0/RXqE3f2iA25leyvhAcMleyvhAeeyhKRK3J02yDGkyma4tfGgnKcXEGnIt/wCw8NO/T+/pb1HLw1ek4/y39ET8US9FmV7K+EYFqvJWx6K6uEByVKXCOiuoboC+ZXsr4QCWp5PUsvPz1SzPJcOpOJCWJmM4Q3AYtp0QDSjppYlqAiDojUAN0AbMr2V8IAdRKXA3RXZO74QFxJXsr4QHcyvZXwgBVUpcD9Fdg7vhAFzK9lfCAmZXsr4QAqqUuB+iuwd3wgC5leyvhATMr2V8IDzuSUSZOylNshtOEhSADcSZSE9L4PNmC24qd9436uPBZs0dJn1meHaI28YwmnfL0WZXsr4RgUmZXsr4QCTlnKXmM7Qvs7v71gGGQ/Vaf7un0iA3QHG1QCHlNdaaTOF7yamRMJFtEvGqTtB1+jeZ8eGmN2gxNyqifzU1R54mY/dEJq3H8YVKzNR+UByTsr8hAXgM+Uepm/4m8jAEpthe6PKAJADqNhu6fKAuIDsAKq6t+4fKALASAFVdW/cPlAFgJAee5K6cn53Sc+ZtQCbXKz3eYhsNV1ZTaN39R2aiaP0xFPpERPzhNG56GMKkgEnLT1Gd+X61gNmRHHNafSPV0+kQG3OLxHjAcLrbWPGAV5cps/QT5IKhplKyoTqVyhCt+BsfwjTo7sWtRRXO6Jj6vKozEw05Gygk+nkTwQBNkq9sWK2JQbX32vaI1FqbV6q3PCZgicxlqdxY6Rq4xxeuSnGEaRqG+AvnF4jxgFdVlaQ4qJIYh0lMWDKyaNK3VmADC4tcE7uIgN9LNUotmU9Eaj8IAucXiPGAHUOMDaRsnf8ACAuHXiPGA7nF4jxgBVTjA+kbB3/CALnF4jxgJnF4jxgBVTjA+kbB3/CALnF4jxgFfKmvEihqptxdKdyvSwkthIUA7iSQB8SI1aG17XU26OcwmqcRI9PIWTSrJGAZuQEAXQOittA4aI43rntLlVc8ZmXsRiG3OLxHjHN6mcXiPGAScs3HMZ2kez9awG3Iktea0+gdQm7+0QG3NrwHhAQy14DwgKU8tcC6Bsjd8IBPyPl4aYymFzIqJskXAuESa+ZBIFj6My9PjpvG7+oYm944/NFM+cxGf3ZTRuOnlrY6Bq4RhU5KlrhGgahugLZteA8IBTV5HlLziecTs0hls1iqrpewAGnTxva1hYaIBjSSUCLZVHRGoAboAubXgPCApUS1wNoGyd3wgLiWvAeEBM2vAeEAOqlrgfQNg7vhAEza8B4QEza8B4QA6qWuB9A2Du+EATNrwHhAJOVaKyU8kCxnVspbAC5Ets+4uRo6Mlj+HExu0Gyquv8ATTV848MfOpNXI3qpa4H0DYO74RhUJm14DwgJm14DwgEvLOWvMZ2gezu/vWA35D9Vp/u6fSIDdAcbVAUp9he6PKATZH9HW10nc7S6lBqsJiZpwBq2qctfjM8d+o9/TWq+Xip9JzHyqx5JjfJ3M1H5RgU5J2V+QgLwGfKPUzf8TeRgCU2wvdHlAEgB1Gw3dPlAXEB2AFVdW/cPlAFgJACqurfuHygCwCOvOcyjSyteakTaht+Fjhky7jUCRMnWP9rDjG61Hg0lyv8AVNNP1mfpHrCZ+KDeq6t+4fKMKhYCQCTlp6jO/L9awGvIkxea0+kdQm/+0QG3OrxXxgOGavFfGArImrgXSNkb/hAJ6pwmUqdwwtOpZkp9OtpbJMlG3AAz/wD7D8N1v3tJXT+mqJ9cxP8AHomfiOXmrY6Rq4xhUkqauEaRqG+AtnV4r4wCmoy3TTFnylcYklPixAqDhJlthZgA1nBGjf8AOAY0k9CikMp6I1EHdAFzq8V8YAdRNXA2kbJ3/CAIJq8V8YCZ1eK+MAKqmLgfSNg7/hAFzq8V8YCZ1eK+MAKqmLgfSNg7/hAFzq8V8YBHkuar19bMuLSxKplud6qZ7EDh/wAhdOu4Mbr/ALmltU8/FV8/D/imPik3qpi4H0jYO/4RhULnV4r4wEzq8V8YBLyzmLzGdpHs7/71gN2Q0HNafQPV0+kQG3AOAgOFBbUICtOgwLoGyPKATcq0CrTTwOorpbHQCMM29O1xv6M9j8wI3aHbNy3+qmr5e9HzpTVwk7mILHQNUYVOSkGEaBqEBbAOAgFEzJEuUtVNBZzORmfGFbcSoDYcWFb2AJIA1QDKllqEWwA6I3fCALgHAQA6hBgbQNk+UAQIOAgJgHAQAqpBgfQNg+UAXAOAgJgHAQAqpBgfQNg+UAXAOAgEnJAY6dpxHX1E2augD0bTGEo23XlrLPG5Pyjd/UMU3Ytx+WKY88Rn55TRuybVSDA+gbB8owqFwDgICYBwEAl5ZqOYztA9n61gN2Q/Vaf7un0iA3QHG1QFKfYXujygMPKSh5xR1MjXnad0Gi5uVIFgd97Rp0d72Oooucpifm8qjMTAuTK0VFNKnixE2QswEAgdNQ2gHSBpiNRam1dqtzwmY9CJzGWqTsr8hHF6vAZ8o9TN/wATeRgCU2wvdHlAEgB1Gw3dPlAXEB2AFVdW/cPlAFgJACqurfuHygMPKaraTR1MxQGZZDZsEEhphBEtSBpsWKj8Y06K3FzUUUTumYz24/JNU4iWnJVGJEiTIXVKlLLGi2hAFvYfKOd+7N27VcnjMz6vYjEYFqurfuHyjk9FgJAJOWnqM78v1rAasiTk5rT9JeoTf/aIDbnk7S+IgIZydpfEQFJE5MC9Jdkb/hAXzydpfEQCHklNVKebT3Qc3qZsoAdEBCc7KCi9rZubL1aBq0WsN/8AUPeuU3f100z/ABP7olNG7B5KnJhHSXUN4jApbPJ2l8RALKnLFO6VSLMW8kFJt+iAzLiADHQ2saRfTcaxAbaOqltLUq6EYRqYHdAGzydpfEQFKicmBukuyd/wgLicnaXxEBM8naXxEAOpnJgfpLsHf8IAmeTtL4iAmeTtL4iAHUzkwP0l2Dv+EAn5VTFmClpwVOerZZf2hm5B5w4IvaxzIXT2t+qN+hnwe0u/ppn1n3Y+ufJNXCDzPJ2l8RGBQdTOTA/SXYO/4QBM8naXxEBM8naXxEAl5ZzV5jO6S+zv/vWAYZDA5rT/AHdPpEBtwiA4wFoClOBgXujygCYRAIaQZvKFXLsAs6nl1C6CLzBikzdOo2VKf49Ia43Xff0lurjTNVPlsmPnNXomPik7lAYV+QjCpfCIBVOyYksVU0M7GchaYGthuq4VsANFlAH4cdMAwplGBdA2R5QBcIgB1AGBu6fKAuFEB3CIAVUBm37h8oAthATCIAVUBm37h8oBPOUTcqSxrFNRs5FjYPUMERydV8MmaBvszcY30+5oqp/XVEeVMZmPWqPSE/mPcIjAoKqAzb9w+UAWwgJhEAk5Zj/gzvy/WsBuyH6rT/d0+kQG6A42qApT7C90eUASAQZeUpV0M8b3mU002v0JqF10jT1kmWOHSPzG/TT4tPdtzyiqO8Tj6TPpCZ3xJ5J2V+QjApeAz5R6mb/ibyMASm2F7o8oAkAOo2G7p8oC4gOwAqrq37h8oAsBIAVV1b9w+UAm5N+knV1Rrx1WZQ2tdKZRLI06bCbn/he5Gu536z3Ldq3ypz51Tn/zhNO+ZPowKCqurfuHygCwEgEnLT1Gd+X61gO5FytTCmkAzpAIkJf0i9kfGA2/a9L7+R+ov7wHGyvS26+R+ov7wA6TLNIZaHPyNKA6XUaxwvAF+16X38j9Rf3gPPcvMrU/MZjI8ua8t0mygjI7CZKdXU2LDo3WxtpsTGrRXqLV6JrnFM5iekTExM+Wc9N7pa09V+r2dGM8M7MzyjrPA2yZyipJ0sOs1FF7LjZULAaMQUm9r3121cLRkpnP397FX7FVmvwVb+PTpPXnya/tel9/I/UX949cWfKGVqUyZgE+R1bf9i8D8YAlPlelwL6eRsj/ALF4fOAJ9r0vv5H6i/vABq8s0gluTPkaEJNnU6hwvAFGV6X38j9Rf3gO/a9L7+R+ov7wAK7LVIsqYxnyLCWxNnUmwBOgX0wB/tel9/I/UX94Cfa9L7+R+ov7wC/LnKWkkSWczEcEFegyuQSDhJAN7E2X5sNQuR5mMxE7ImcZ4R1no72NPXfqmmjfjZHGekdcbfLmx8isq04oKcvMlSnZMc1WdFOdcl5jWB1FmYi+mxF9MadXfpvXqq6Phzs7Rsj5Qi7YmxVNuqYmY3427eMeU7J6nn2vS+/kfqL+8Z3MCuy1SLKmMZ8iwlsTZ1JsAToF9MAf7XpffyP1F/eAn2vS+/kfqL+8B5rlVlVWp54M6SU9mzoWPTl2uAdW3beRrtbSHpMh+q0/3dPpEButAL8r5Vk0ygzROIe4GakzKg6NdxJRiuvfaAy8nMomaGlGU0oSVVVbEJinS6GXjXo5xc2Cygm2NRe9wAdWgE3KWppVlrLqVnssw6pUqbOBw2NpmZVrLpGg2B069MTVTFUYl1s367NXjo2Tz5duU9eBf/44JFGZDLMRqeoeQ2NsZJQjprwUgggfH4xo1EW4u1TbjFM7YjhGYzjp24PLt+5enx3JzPPn1nnPXi9TaOLmz5R6mb/ibyMBem2F7o8oAtoBXyorBIoqqcUM0S6Z3ZVIUlVUlukdWgHj8jAM1GiA7aAWcpJ+ClmkqHDLga7iWAr9AsWO4BtQBJ1AEmA1ZOqTOkyprI8kzJauZbizoWAJRxuYXt+EBptAeT/8lSw9GsrpFplTLCqC3SCnOTAVRWLDNpMNrG1gd140aaimqqaq6fFFMTOJ3coz5zGzi62dTcsT4rU4mdmeMduU44xtwdcnTKNJIeSCsuZKWZLUtjwLMGMIGBIsMVhYkWAtojLTTFMYgvXqrtc1175+fXvznjJlaKcinlTXyZFJOedcqyFAo0F2cEBAToBPEkAayQBAaci14qqaRUhSgnyEmhTpKiYofCTvteA22gEnLP1Gd+X61gNuQ/Vaf7un0iA3QHDAZMl0EiSgEmXKlYlBbNqEudJucI06WY/iYDZAVfUflAebyBTJT11VKRVRZ8mVUrhAHT6UqaLDd0JbatbtG27RRVpaK4jExMxOzfumJnnO2Y7RCY+KYemjEpnyj1M3/E3kYAlNsL3R5QBIDNlKmlzZMyXNRJiMhxK6h1Ojep0GANKlqqhVAUAWUAWAHAAaoC8BkypSSpsplmokxQMQDqHAZdKtY7wQDfdAaZctVAVQFAFlAFgANQAGoQFoDy+XJCVVasiYizJdNSNUOrgMuemky5DYToJCy6jdouNOmN9EeDR1Vca6ojyjbPzmn7hO+p6aXLVQFUBQosoAsABoAAGoRgUtABqxeW4OnoG/hAWkSUlosuWqoiKFRVAVVVRZVVRoAAAFoAkAk5aeozvy/WsBpyJUS+a0/STqE3jsiA285l9tPEQHDUy+2niICsiol4V6SbI3jhAX5zL7aeIgKvUS7HpJq4iAQ5bqElTqCpBU2m82mkNpEupAUXF9IzqSN2jXoAMb9J+Jau2unijvT/zNX3hNWyYk8nZQkILvNlIL2BZwovwuTGBRdU5cpXl1SiYozKlJhboLiZMS4WbQw6Q0jRfRAbqGuktLUrMlsMIF1YEXtquDAH5zL7aeIgB1FRLwN0k2TvHCAIKmX208RATnMvtp4iAHU1CYH6SbB3jhAE5zL7aeIgJzmX208RAeeyFPSYK6pLL6aodJd20iVTjMAWvveXNbV7e/RG/W+5Fuz+mmJnvV730mI8k08Zeh5zL7aeIjApOcy+2niIAdTUJgfpJsHeOEATnMvtp4iAnOZfbTxEAl5ZT0NDOsy+zvHbWAY5D9Vp/u6fSIDdAcOqApT7C90eUASArM1H5QCzL9C1RRTZSWxtJvJJ3TlGKU34OFP4Rp0d6LV+iurdnb24/JNUZgWgnya2mkziiOk2WsxQwxAYhfeNYuRqiNRZmzdqt1b6ZmHsTmMhTcmy5S1U1C+KahMwE3W6rhWw3WUAfhHF6Y02wvdHlAEgB1Gw3dPlAXEB2AFVdW/cPlAFgF/KCvNPSzpyi7JLObA1tNPRloNB1sVGrfGjSWfbXqaJ3TO3txn0eVTiMqZNyetLRS6dbWlU4TRqJVbE/ibmPNTem/equz+aZkpjEYM44PUgBVXVv3D5QBYCQCTlp6jO/L9awG3IfqtP8Ad0+kQG6A42qApT7C90eUASArM1H5QHJOyvyEAj5LDMtVUnualpkv4yqkmeDoGizvNX8nxjfrvxIt3v1UxE96fd+kRPminZmDfKPUzf8AE3kYwLEpthe6PKAJADqNhu6fKAuIDsAKq6t+4fKALAIOUQz1RRUgOudzqaN+apbMvy9M8j8ARxj6Gk/DtXb3Twx3q/5iUVbZiDqq6t+4fKPnrFgJACqurfuHygCwEgEnLT1Gd+X61gNORKiXzWn6SdQm8dkQG3nMvtp4iA4amX208RAVkVEvCvSTZG8cIC/OZfbTxEBV6iXY9JNXEQElVEvCOkmobxAefyxWyaavpqlpstEno1JOLMAuIBp8hmJNhbDPX5zR+G+1VFelrtzvpmKo+lUfSf7UzsqiWmo5RUrrPl48BWU5u/QVgCZZKk7sQsDoxXBFwbxgUZUNdJaWpWZLYYQLqwIvbVcGAPzmX208RADqKiXgbpJsneOEAQVMvtp4iAnOZfbTxEAOpqEwP0k2DvHCAJzmX208RAIciz1m1dZUl1whlpZHS0YZN2mtrtczZjr/APGPjG/U4t2LVrjtqnz3ftiJ80xtmZOqmoTA/STYO8cIwKE5zL7aeIgJzmX208RADqahMD9JNg7xwgCc5l9tPEQE5zL7aeIgEvLKehoZ1mX2d47awDHIfqtP93T6RAboDh1QFKfYXujygCQFZmo/KA5K2V+QgFfKrJXO6SbKAUuBnKckA4Z8vpSmF9G0B8CCQdBMatHei1epqq+HdPadk/JNUZhmyXKktSzKqUHU1MppswOSWDkG6ti0grsYdShbCwAjnfszZu1W54T9y9icxk8pthe6PKOL0SAHUbDd0+UBcQHYAVV1b9w+UBk5QZQNNTTZyjGyraUo1vOchJUsfFnZR+MaNJZ9tepomcRO+eURtmfKNryqcRl3IOT+bU0qTfEyIM41rY5p6U2YRc6Wcs2vWYaq97a9Vc4TOyOUcI8o2FMYjDVVdW/cPlGd6LASAFVdW/cPlAFgJAJOWnqM78v1rAbch+q0/wB3T6RAboDjaoClPsL3R5QBICszUflAck7K/IQF4Dy1EBTza+j0BWRqumGm2CdiE9BfszVZtGrPLq1R9HVfjWLd/jHuz3jdPnTs/tlFOyZh6Wm2F7o8o+csSAHUbDd0+UBcQHYAVV1b9w+UAjyp/wAmup6bQUpxzuoGk3bpJTId20HmcbyVj6Fj8HTV3eNXux8pqn0xH90onbOHoY+esKq6t+4fKALASAFVdW/cPlAFgJAJOWnqM78v1rAaciVEvmtP0k6hN47IgNvOZfbTxEBw1Mvtp4iArIqJeFekmyN44QF+cy+2niICr1Eux6SauIgJKqJeEdJNQ3iAFV5VppKhp06RKBNgXdUBOuwLHXYHwgPIcs8uSdE6VieZSElgCoEynngyZoBxXGnCwBtiKIRdekNWnv0UU127nw1Rv5TG6e3CeMRMutjT1X7kUUTHi4Z49I6zwziMvT5EyxJqJKzEYBdlSxALBdGK17gHgbH4Rjpq8UZe6ixNiubdUxmN+OE8u8ccN/OZfbTxEU4h1FRLwN0k2TvHCAIKmX208RATnMvtp4iAwZbytJkSWmOSy6nKdPApB6bKNJW9hoBOm+q5E1VYd9Pp6r9fgonbwjn0jr3xy34YOR83FKmVU3oTKqcZxVyoKS7BJKaCdAloh+bMdF416m/Rd8NNv4aYxHXfMz5zOzjjGUXbE2a5omYmeOOE8vLdy5H3OZfbTxEZnMOpqEwP0k2DvHCAJzmX208RATnMvtp4iAHU1CYH6SbB3jhAE5zL7aeIgJzmX208RAJeWU9DQzrMvs7x21gGOQ/Vaf7un0iA3QHDqgKU+wvdHlAEgKzNR+UByVsr8hASbKVhZgrDXYi+n8YBPlTIVMyTpjKzkyztuzLYXcJhJtgxacOrQNGgRNVMVRiXWzers1eK3OJ58Y7cp6xtY+SAFKWycxPQXPUpZixenmE3UYt8tuifgUJ0sY3X7NE2qb9qMROyYjdFXTlE74jZGcxGyE3L9y7Xm5OZ58Z7856ztni9PGNAdRsN3T5QFxAdgPLcqFWsmpQixWUBU1vSIsi3zMkgay7abHRhlk6ypjZbsUU2JvXYznZTE7pnjM84iP3THKXS1qLlmvNqcTjfxjtPCesbcZeioqSXJQS5YwqCSq3JC3N7KDqXToA0DUIw00xTGILt6u7V465zP3v5z13zxHinMKq6t+4fKALASAFVdW/cPlAFgJAJOWnqM78v1rAbch+q0/3dPpEBugONqgKU+wvdHlAEgKzNR+UByTsr8hAXgM+Uepm/4m8jALcs5NmTpEt5BCVEm0ylY3C4wLGXMtpMtxdSOBuNIEa9Jfpt1zTcjNFWyrnjnHWN8f6mU1Rnc2ZGymlVKExAVIYpNRrY5c1DZ5b2JAYH/wDDqMc9RYqsV+Ge8TwmJ3TD2JzDVUbDd0+UcHq4gF+XMqCmlBrZyY7iXTywQGmzn0Kgvu3k7lDHdGjTaeb1eM4iNszyiOP+uc4h5VOAMlZManppmcbOTpuKbVPps81hpw30hFAVFG5UWPdXfi7X7sYpjZTHKP8Ac756zLymMQcRmUkAKq6t+4fKALASAFVdW/cPlAFgJAJOWnqM78v1rAaciVEvmtP0k6hN47IgNvOZfbTxEBw1Mvtp4iArIqJeFekmyN44QF+cy+2niICr1Eux6SauIgJKqJeEdJNQ3iABX5ZpKdQ8+fTyVLYQ0yYstS2k4QWIF7A6PhAL63lHSMZ8gTVutOXZr2l2PRCiYeiWuRoGq4vrEAyoa6S0tSsyWwwgXVgRe2q4MAsypRlZpq6N5SziuGcjtaVUoNkTCNKuu57EgaDcattjUUTR7G/tp4TG+ntzieMecYnfMxxhkqeWtMiFZ6zaZ74HSYALYgbOkwEpNXR7BYjhE39HXbo9pR79HOnbiOcxvjzh301qb9fs6dlXCJ4zyjqvL5aSJqXpUmVLkkIiWUWGgNMmscEsHQbE4v7bgiPbOjrqpi5dnwUzxq3z2p3z6d8PNRb9jcm3nMxvxwnjGem76NWSqK0w1VVMlTJ5GFMJ9HIln/rk306bAs+tiBqAAC/qKZo9lZjFHXfVPOf4jdHfMzxiOMmlTUJgfpJsHeOEY1Cc5l9tPEQE5zL7aeIgB1NQmB+kmwd44QBOcy+2niICc5l9tPEQA6moTA/STYO8cIAnOZfbTxEBOcy+2niIBLyynoaGdZl9neO2sAxyH6rT/d0+kQG6A4dUBSn2F7o8oAkBWZqPygOStlfkIDroG0MAfmLwCypyTTy89Ply0lzGkuHZBhxYruxYDQSWub69JgGNNsL3R5QBIDFlahlT5eGaocKcYB2cSg2LLqYadRuL2O4RNVMVRiXWzfuWZmq3OJxjPHynh3jaJQUMqQmblKEXEWCjUCxxNhB1C5OgaI9ppimMQXr1d6rx3JzPPtz5997THrkFVdW/cPlAFgJACqurfuHygCwEgBVXVv3D5QBYCQCTlp6jO/L9awG3IfqtP93T6RAboDjaoClPsL3R5QBICszUflAck7K/IQF4DPlHqZv+JvIwBKbYXujygCQA6jYbunygLiA7ACqurfuHygCwEgBVXVv3D5QBYCQAqrq37h8oAsBIBJy09Rnfl+tYDHkflTQrTSFM2xEhAeg+sKP7YDZ/VlB73/R/4wHDysoPe/6P/GArI5V0AVfS+yPYfh3YC/8AVlB73/R/4wHH5WUFj6Xd2H/jAclcrKDCPS7h7D/xgLf1ZQe9/wBH/jAAr+VVCZUwCbrltboPwP8AbAXkcq6AIozvsj2H4d2AJ/VlB73/AEf+MBSfyroCrel9k+w/DuwFxysoPe/6P/GAn9WUHvf9H/jADqeVdAUYZ32T7D8O7AE/qyg97/o/8YCf1ZQe9/0f+MAOp5V0BRhnfZPsPw7sAT+rKD3v+j/xgJ/VlB73/R/4wA6nlXQFGGd9k+w/DuwBP6soPe/6P/GAn9WUHvf9H/jAJ+VvKeiejmqs25OG3Qce2p7MB//Z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w8QEBIQEBQQEBUTEB4UDxYUGCASFRQSFR0bFhQSFBQYICggGRomHRQUIj0iMSkrLi4uFx8zODMsNygtLi4BCgoKDg0OGxAQGzYmICQ0Lzc0Mi0sLCwsLjQ3NCw0NDEvLDQ0NDQtLTcsLzg0My0tLywwLi4sLDEsNCwyLiw0LP/AABEIAQcAvwMBEQACEQEDEQH/xAAbAAACAwEBAQAAAAAAAAAAAAADBQACBAEGB//EAEIQAAIABAEHCAcHBAICAwAAAAECAAMEERIFEyExMkFRBhQiM1JykbEjNEJTYXGyFXSBgpPR0hZic6IkQwdjg5LB/8QAGQEBAQEBAQEAAAAAAAAAAAAAAAIEAwEF/8QANBEBAAEDAQYDBgUFAQEAAAAAAAECAxEEITFBUWFxEoGREyIyobHwI0JSosEFgsLR4rJy/9oADAMBAAIRAxEAPwD6vkXJNKaaQTIkEmQl/Rr2R8IDZ9j0nuKf9Nf2gFGUMk0K1STitLLEmnfPqUXqppXA9rW2pJ0/PjGy1FVVmaIpz4pjE9YzmPSUzvy15rJigi1GcOhtCEjSFuwA0aSNO6OMae7P5Z9HuYLayZTc4kypEqgdWaz3RQbK5SYQ+hbgggKAxLAiwAJGm3pI9lVXciYmN3pmNm/bz2REc8xDyatuw0q6OkVbrTSZpJtZETQNJLMxsFAAOs/CMtFrxTiZx3+9r2ZAojkyYksiXTqXVMKtLUP6QEp0babhWNxcHCxBsLxdzS3aJmJjdnbG7Zv+9+2CKoHq6SkRcQp6eYAemQstQi2JxuWI0aLb9JG65EW7U1TidnlO3pGIJkM0VHNpTOWnlKHkF1DSlDC63sRbXHl23NuuaJ4ciJyyZOopRnrKMmQwWU7TGCSyAWaW0hSAMSkS2YaQL2J0645vTn7HpPcU/wCmv7QFKjJFLgb0EjZP/WvD5QFxkel9xT/pr+0BPsek9xT/AKa/tADqckUuB/QSNg/9a8PlAE+x6X3FP+mv7QE+x6T3FP8Apr+0AOpyRS4H9BI2D/1rw+UAT7HpfcU/6a/tAT7HpPcU/wCmv7QA6nJFLgf0EjYP/WvD5QCjIeSKd6qvmtJkkZ9JMq6LYJKlKSAoGj0k2ab6zcbgI3arw02bNEcpme8zP8RH3lNO+Tv7HpPcU/6a/tGFRNywyVTLRTismQD0dIlqDtr8IBzkP1Wn+7p9IgN0Ag5S0MhplNUzyFSRNANrku010SVKYDWmdzL6falodxjfo71yKK7VvfVHTZiJmZ7+HMdplNURsmTCdkyXMRhinATFs3pHN0NiygMThuNFxYgE2I1xno1FVMxOI2dI+589nPL3AuT6FJEsSUvgXQinSETdLX+0DQBuGiJu3qrtfjq3zv6zz7kRjYBlHJMqbLMvTLUkFxLCjGF04HBUhl4jUdR0EiLtamu3V4t89c7Osbd/Xh3JjKv2PLaYlQzzWmKoCMSBZDty8KgLhbfo02XVhW3saqqKJtxERTPDrwnO/McNvPnOfPDxaZtEtvRkyTe95YUE6xYgqQRp4Rzpuzn3tvfL3AT0iSaVpUsEKkllW5ubWOsx5duVXK5rq3yRGGum2F7o8o5vRIAdRsN3T5QFxAdgBVXVv3D5QBYCQAqrq37h8oAsBIAVTsP3D5QCnkjc07zTe8+qnTdJuSjTGEq9tA9GssW+HG8bv6hsuxRH5aaY88Rn92U0bjuMKiTlp6jO/L9awG3IZ/4tP93T6RAbbwCDl7b7Nqgbg5o4CAWwTB0pczogkYXCnFusDujVor9NjUUV1/DmM9p2Tnpjf0XbsV359nb3zu69uvIyyPlCXUSVmS74dQJBAJAFypO0L3F9RtGXZmYjhsVes12Z8NcYnGccY78p6b228HJyYdB+UByUeivyEBa8Ao+2qaoSpSS+NpIdJvRYBXTEjKSQBfErD8DAM6Y9Be6PKAJeAHUHoN3T5QBAYCXgB1R9G/cPlAEvAS8AOqPo37h8oAl4CXgFXKjKiU1LNmPi6tgtu3hYqC3s3ICgneQN8Xa8M3KKapxEzEZndGefR1tWLl7MW4zMRnHGe0cZ6RwU5HADJ9IoN8NOqlrFcbKMLTAGANmILAkaQQd8dNTfpv3q7tG6qZmO2dnyTcsVWKvZ17437c/c8+pxeOCCXlmf+DO/L9awGrIkhOa0/RXqE3DsiA25hOyvgIDNlDJkqdLMthhUkYsPRLAG5QkacJ1HiNETVTFUYl2sXqrNfjpxmN2duOveOBNyAp0GT5AJzhAKsWs1mQ4GA3gXUnDpsSRqAEa9ZYps36qaIxTviOUTtiI6bdjy9qK9RV7SvHi4zEYzPOer0WYTsr4CMzkq8hLHorq4CA5KkJhHRXUNwgL5hOyvgIBPWZCkjPzmvMLSGVVcLgRSTMIUBRfpWNySdAgGNHSSllqFSWowg2CgC9vhAHzCdlfAQA6iQmBuiuydw4QFxITsr4CA7mE7K+AgBVMhMD9Fdg7hwgC5hOyvgICZhOyvgIAVTITA/RXYO4cIAuYTsr4CAmYTsr4CA83y+pkNHbZxT5UsAWXHnJiyyGGtgoYvhuL4NOi8adJYovXMXIzTEVTMc8UzOJ83azqq9PPjt/FuicZmOsdT2iydLlS1li7Bb4S9mYLckLitcgAgC+mwFydcZKafDGHl67N2ua5iImeWyO/nv77h8wnZXwEU5EvLKSgoZ1lX2dw7awDDIfqtP93T6RAboDjaoBByQ6HO5On0dazrcWOGoC1BN94xzZgB4ARu1vvU2q+dEftzT9IhNPGHoIwqVmaj8oDknZX5CAvAZ8o9TN/xN5GAJTbC90eUASAHUbDd0+UBcQHYAVV1b9w+UAWAkAKq6t+4fKALASA89yomEzqKSPanPNewuRLkyZhxX1AY2lL+cRu0sYs3q54UxHnMx/ETPkmrfEPQxhUkAk5aeozvy/WsBsyGw5rT6R6un0iA3YhxEBwsLaxAIcm9CvnD2Z1FJmDTcZyU0xJjEbiVaSPjg+Ebq58WjonjTVVHlMRMfOJ9Ux8R/iHERhUrMYWOkaoDkphhGkahAXxDiIBXX5VpyZ9MJimalMZjoNao1wpY6hc7tcBvpXGBdI2Rv+EAXEOIgB1DDA2kbJ8oC4YcRAdxDiIAVUwwPpGwfKALiHEQExDiIAVUwwPpGwfKALiHEQExDiIDz1WQ+UG/9GTidei9S5AsN5tStf8ADjG74dF/9Vf+Y/6+qfzPQ4hxEYVJiHEQCTlmw5jO1ez9awGzIkpea0/RXqE3f2iA25leyvhAcMleyvhAeeyhKRK3J02yDGkyma4tfGgnKcXEGnIt/wCw8NO/T+/pb1HLw1ek4/y39ET8US9FmV7K+EYFqvJWx6K6uEByVKXCOiuoboC+ZXsr4QCWp5PUsvPz1SzPJcOpOJCWJmM4Q3AYtp0QDSjppYlqAiDojUAN0AbMr2V8IAdRKXA3RXZO74QFxJXsr4QHcyvZXwgBVUpcD9Fdg7vhAFzK9lfCAmZXsr4QAqqUuB+iuwd3wgC5leyvhATMr2V8IDzuSUSZOylNshtOEhSADcSZSE9L4PNmC24qd9436uPBZs0dJn1meHaI28YwmnfL0WZXsr4RgUmZXsr4QCTlnKXmM7Qvs7v71gGGQ/Vaf7un0iA3QHG1QCHlNdaaTOF7yamRMJFtEvGqTtB1+jeZ8eGmN2gxNyqifzU1R54mY/dEJq3H8YVKzNR+UByTsr8hAXgM+Uepm/4m8jAEpthe6PKAJADqNhu6fKAuIDsAKq6t+4fKALASAFVdW/cPlAFgJAee5K6cn53Sc+ZtQCbXKz3eYhsNV1ZTaN39R2aiaP0xFPpERPzhNG56GMKkgEnLT1Gd+X61gNmRHHNafSPV0+kQG3OLxHjAcLrbWPGAV5cps/QT5IKhplKyoTqVyhCt+BsfwjTo7sWtRRXO6Jj6vKozEw05Gygk+nkTwQBNkq9sWK2JQbX32vaI1FqbV6q3PCZgicxlqdxY6Rq4xxeuSnGEaRqG+AvnF4jxgFdVlaQ4qJIYh0lMWDKyaNK3VmADC4tcE7uIgN9LNUotmU9Eaj8IAucXiPGAHUOMDaRsnf8ACAuHXiPGA7nF4jxgBVTjA+kbB3/CALnF4jxgJnF4jxgBVTjA+kbB3/CALnF4jxgFfKmvEihqptxdKdyvSwkthIUA7iSQB8SI1aG17XU26OcwmqcRI9PIWTSrJGAZuQEAXQOittA4aI43rntLlVc8ZmXsRiG3OLxHjHN6mcXiPGAScs3HMZ2kez9awG3Iktea0+gdQm7+0QG3NrwHhAQy14DwgKU8tcC6Bsjd8IBPyPl4aYymFzIqJskXAuESa+ZBIFj6My9PjpvG7+oYm944/NFM+cxGf3ZTRuOnlrY6Bq4RhU5KlrhGgahugLZteA8IBTV5HlLziecTs0hls1iqrpewAGnTxva1hYaIBjSSUCLZVHRGoAboAubXgPCApUS1wNoGyd3wgLiWvAeEBM2vAeEAOqlrgfQNg7vhAEza8B4QEza8B4QA6qWuB9A2Du+EATNrwHhAJOVaKyU8kCxnVspbAC5Ets+4uRo6Mlj+HExu0Gyquv8ATTV848MfOpNXI3qpa4H0DYO74RhUJm14DwgJm14DwgEvLOWvMZ2gezu/vWA35D9Vp/u6fSIDdAcbVAUp9he6PKATZH9HW10nc7S6lBqsJiZpwBq2qctfjM8d+o9/TWq+Xip9JzHyqx5JjfJ3M1H5RgU5J2V+QgLwGfKPUzf8TeRgCU2wvdHlAEgB1Gw3dPlAXEB2AFVdW/cPlAFgJACqurfuHygCwCOvOcyjSyteakTaht+Fjhky7jUCRMnWP9rDjG61Hg0lyv8AVNNP1mfpHrCZ+KDeq6t+4fKMKhYCQCTlp6jO/L9awGvIkxea0+kdQm/+0QG3OrxXxgOGavFfGArImrgXSNkb/hAJ6pwmUqdwwtOpZkp9OtpbJMlG3AAz/wD7D8N1v3tJXT+mqJ9cxP8AHomfiOXmrY6Rq4xhUkqauEaRqG+AtnV4r4wCmoy3TTFnylcYklPixAqDhJlthZgA1nBGjf8AOAY0k9CikMp6I1EHdAFzq8V8YAdRNXA2kbJ3/CAIJq8V8YCZ1eK+MAKqmLgfSNg7/hAFzq8V8YCZ1eK+MAKqmLgfSNg7/hAFzq8V8YBHkuar19bMuLSxKplud6qZ7EDh/wAhdOu4Mbr/ALmltU8/FV8/D/imPik3qpi4H0jYO/4RhULnV4r4wEzq8V8YBLyzmLzGdpHs7/71gN2Q0HNafQPV0+kQG3AOAgOFBbUICtOgwLoGyPKATcq0CrTTwOorpbHQCMM29O1xv6M9j8wI3aHbNy3+qmr5e9HzpTVwk7mILHQNUYVOSkGEaBqEBbAOAgFEzJEuUtVNBZzORmfGFbcSoDYcWFb2AJIA1QDKllqEWwA6I3fCALgHAQA6hBgbQNk+UAQIOAgJgHAQAqpBgfQNg+UAXAOAgJgHAQAqpBgfQNg+UAXAOAgEnJAY6dpxHX1E2augD0bTGEo23XlrLPG5Pyjd/UMU3Ytx+WKY88Rn55TRuybVSDA+gbB8owqFwDgICYBwEAl5ZqOYztA9n61gN2Q/Vaf7un0iA3QHG1QFKfYXujygMPKSh5xR1MjXnad0Gi5uVIFgd97Rp0d72Oooucpifm8qjMTAuTK0VFNKnixE2QswEAgdNQ2gHSBpiNRam1dqtzwmY9CJzGWqTsr8hHF6vAZ8o9TN/wATeRgCU2wvdHlAEgB1Gw3dPlAXEB2AFVdW/cPlAFgJACqurfuHygMPKaraTR1MxQGZZDZsEEhphBEtSBpsWKj8Y06K3FzUUUTumYz24/JNU4iWnJVGJEiTIXVKlLLGi2hAFvYfKOd+7N27VcnjMz6vYjEYFqurfuHyjk9FgJAJOWnqM78v1rAasiTk5rT9JeoTf/aIDbnk7S+IgIZydpfEQFJE5MC9Jdkb/hAXzydpfEQCHklNVKebT3Qc3qZsoAdEBCc7KCi9rZubL1aBq0WsN/8AUPeuU3f100z/ABP7olNG7B5KnJhHSXUN4jApbPJ2l8RALKnLFO6VSLMW8kFJt+iAzLiADHQ2saRfTcaxAbaOqltLUq6EYRqYHdAGzydpfEQFKicmBukuyd/wgLicnaXxEBM8naXxEAOpnJgfpLsHf8IAmeTtL4iAmeTtL4iAHUzkwP0l2Dv+EAn5VTFmClpwVOerZZf2hm5B5w4IvaxzIXT2t+qN+hnwe0u/ppn1n3Y+ufJNXCDzPJ2l8RGBQdTOTA/SXYO/4QBM8naXxEBM8naXxEAl5ZzV5jO6S+zv/vWAYZDA5rT/AHdPpEBtwiA4wFoClOBgXujygCYRAIaQZvKFXLsAs6nl1C6CLzBikzdOo2VKf49Ia43Xff0lurjTNVPlsmPnNXomPik7lAYV+QjCpfCIBVOyYksVU0M7GchaYGthuq4VsANFlAH4cdMAwplGBdA2R5QBcIgB1AGBu6fKAuFEB3CIAVUBm37h8oAthATCIAVUBm37h8oBPOUTcqSxrFNRs5FjYPUMERydV8MmaBvszcY30+5oqp/XVEeVMZmPWqPSE/mPcIjAoKqAzb9w+UAWwgJhEAk5Zj/gzvy/WsBuyH6rT/d0+kQG6A42qApT7C90eUASAQZeUpV0M8b3mU002v0JqF10jT1kmWOHSPzG/TT4tPdtzyiqO8Tj6TPpCZ3xJ5J2V+QjApeAz5R6mb/ibyMASm2F7o8oAkAOo2G7p8oC4gOwAqrq37h8oAsBIAVV1b9w+UAm5N+knV1Rrx1WZQ2tdKZRLI06bCbn/he5Gu536z3Ldq3ypz51Tn/zhNO+ZPowKCqurfuHygCwEgEnLT1Gd+X61gO5FytTCmkAzpAIkJf0i9kfGA2/a9L7+R+ov7wHGyvS26+R+ov7wA6TLNIZaHPyNKA6XUaxwvAF+16X38j9Rf3gPPcvMrU/MZjI8ua8t0mygjI7CZKdXU2LDo3WxtpsTGrRXqLV6JrnFM5iekTExM+Wc9N7pa09V+r2dGM8M7MzyjrPA2yZyipJ0sOs1FF7LjZULAaMQUm9r3121cLRkpnP397FX7FVmvwVb+PTpPXnya/tel9/I/UX949cWfKGVqUyZgE+R1bf9i8D8YAlPlelwL6eRsj/ALF4fOAJ9r0vv5H6i/vABq8s0gluTPkaEJNnU6hwvAFGV6X38j9Rf3gO/a9L7+R+ov7wAK7LVIsqYxnyLCWxNnUmwBOgX0wB/tel9/I/UX94Cfa9L7+R+ov7wC/LnKWkkSWczEcEFegyuQSDhJAN7E2X5sNQuR5mMxE7ImcZ4R1no72NPXfqmmjfjZHGekdcbfLmx8isq04oKcvMlSnZMc1WdFOdcl5jWB1FmYi+mxF9MadXfpvXqq6Phzs7Rsj5Qi7YmxVNuqYmY3427eMeU7J6nn2vS+/kfqL+8Z3MCuy1SLKmMZ8iwlsTZ1JsAToF9MAf7XpffyP1F/eAn2vS+/kfqL+8B5rlVlVWp54M6SU9mzoWPTl2uAdW3beRrtbSHpMh+q0/3dPpEButAL8r5Vk0ygzROIe4GakzKg6NdxJRiuvfaAy8nMomaGlGU0oSVVVbEJinS6GXjXo5xc2Cygm2NRe9wAdWgE3KWppVlrLqVnssw6pUqbOBw2NpmZVrLpGg2B069MTVTFUYl1s367NXjo2Tz5duU9eBf/44JFGZDLMRqeoeQ2NsZJQjprwUgggfH4xo1EW4u1TbjFM7YjhGYzjp24PLt+5enx3JzPPn1nnPXi9TaOLmz5R6mb/ibyMBem2F7o8oAtoBXyorBIoqqcUM0S6Z3ZVIUlVUlukdWgHj8jAM1GiA7aAWcpJ+ClmkqHDLga7iWAr9AsWO4BtQBJ1AEmA1ZOqTOkyprI8kzJauZbizoWAJRxuYXt+EBptAeT/8lSw9GsrpFplTLCqC3SCnOTAVRWLDNpMNrG1gd140aaimqqaq6fFFMTOJ3coz5zGzi62dTcsT4rU4mdmeMduU44xtwdcnTKNJIeSCsuZKWZLUtjwLMGMIGBIsMVhYkWAtojLTTFMYgvXqrtc1175+fXvznjJlaKcinlTXyZFJOedcqyFAo0F2cEBAToBPEkAayQBAaci14qqaRUhSgnyEmhTpKiYofCTvteA22gEnLP1Gd+X61gNuQ/Vaf7un0iA3QHDAZMl0EiSgEmXKlYlBbNqEudJucI06WY/iYDZAVfUflAebyBTJT11VKRVRZ8mVUrhAHT6UqaLDd0JbatbtG27RRVpaK4jExMxOzfumJnnO2Y7RCY+KYemjEpnyj1M3/E3kYAlNsL3R5QBIDNlKmlzZMyXNRJiMhxK6h1Ojep0GANKlqqhVAUAWUAWAHAAaoC8BkypSSpsplmokxQMQDqHAZdKtY7wQDfdAaZctVAVQFAFlAFgANQAGoQFoDy+XJCVVasiYizJdNSNUOrgMuemky5DYToJCy6jdouNOmN9EeDR1Vca6ojyjbPzmn7hO+p6aXLVQFUBQosoAsABoAAGoRgUtABqxeW4OnoG/hAWkSUlosuWqoiKFRVAVVVRZVVRoAAAFoAkAk5aeozvy/WsBpyJUS+a0/STqE3jsiA285l9tPEQHDUy+2niICsiol4V6SbI3jhAX5zL7aeIgKvUS7HpJq4iAQ5bqElTqCpBU2m82mkNpEupAUXF9IzqSN2jXoAMb9J+Jau2unijvT/zNX3hNWyYk8nZQkILvNlIL2BZwovwuTGBRdU5cpXl1SiYozKlJhboLiZMS4WbQw6Q0jRfRAbqGuktLUrMlsMIF1YEXtquDAH5zL7aeIgB1FRLwN0k2TvHCAIKmX208RATnMvtp4iAHU1CYH6SbB3jhAE5zL7aeIgJzmX208RAeeyFPSYK6pLL6aodJd20iVTjMAWvveXNbV7e/RG/W+5Fuz+mmJnvV730mI8k08Zeh5zL7aeIjApOcy+2niIAdTUJgfpJsHeOEATnMvtp4iAnOZfbTxEAl5ZT0NDOsy+zvHbWAY5D9Vp/u6fSIDdAcOqApT7C90eUASArM1H5QCzL9C1RRTZSWxtJvJJ3TlGKU34OFP4Rp0d6LV+iurdnb24/JNUZgWgnya2mkziiOk2WsxQwxAYhfeNYuRqiNRZmzdqt1b6ZmHsTmMhTcmy5S1U1C+KahMwE3W6rhWw3WUAfhHF6Y02wvdHlAEgB1Gw3dPlAXEB2AFVdW/cPlAFgF/KCvNPSzpyi7JLObA1tNPRloNB1sVGrfGjSWfbXqaJ3TO3txn0eVTiMqZNyetLRS6dbWlU4TRqJVbE/ibmPNTem/equz+aZkpjEYM44PUgBVXVv3D5QBYCQCTlp6jO/L9awG3IfqtP8Ad0+kQG6A42qApT7C90eUASArM1H5QHJOyvyEAj5LDMtVUnualpkv4yqkmeDoGizvNX8nxjfrvxIt3v1UxE96fd+kRPminZmDfKPUzf8AE3kYwLEpthe6PKAJADqNhu6fKAuIDsAKq6t+4fKALAIOUQz1RRUgOudzqaN+apbMvy9M8j8ARxj6Gk/DtXb3Twx3q/5iUVbZiDqq6t+4fKPnrFgJACqurfuHygCwEgEnLT1Gd+X61gNORKiXzWn6SdQm8dkQG3nMvtp4iA4amX208RAVkVEvCvSTZG8cIC/OZfbTxEBV6iXY9JNXEQElVEvCOkmobxAefyxWyaavpqlpstEno1JOLMAuIBp8hmJNhbDPX5zR+G+1VFelrtzvpmKo+lUfSf7UzsqiWmo5RUrrPl48BWU5u/QVgCZZKk7sQsDoxXBFwbxgUZUNdJaWpWZLYYQLqwIvbVcGAPzmX208RADqKiXgbpJsneOEAQVMvtp4iAnOZfbTxEAOpqEwP0k2DvHCAJzmX208RAIciz1m1dZUl1whlpZHS0YZN2mtrtczZjr/APGPjG/U4t2LVrjtqnz3ftiJ80xtmZOqmoTA/STYO8cIwKE5zL7aeIgJzmX208RADqahMD9JNg7xwgCc5l9tPEQE5zL7aeIgEvLKehoZ1mX2d47awDHIfqtP93T6RAboDh1QFKfYXujygCQFZmo/KA5K2V+QgFfKrJXO6SbKAUuBnKckA4Z8vpSmF9G0B8CCQdBMatHei1epqq+HdPadk/JNUZhmyXKktSzKqUHU1MppswOSWDkG6ti0grsYdShbCwAjnfszZu1W54T9y9icxk8pthe6PKOL0SAHUbDd0+UBcQHYAVV1b9w+UBk5QZQNNTTZyjGyraUo1vOchJUsfFnZR+MaNJZ9tepomcRO+eURtmfKNryqcRl3IOT+bU0qTfEyIM41rY5p6U2YRc6Wcs2vWYaq97a9Vc4TOyOUcI8o2FMYjDVVdW/cPlGd6LASAFVdW/cPlAFgJAJOWnqM78v1rAbch+q0/wB3T6RAboDjaoClPsL3R5QBICszUflAck7K/IQF4Dy1EBTza+j0BWRqumGm2CdiE9BfszVZtGrPLq1R9HVfjWLd/jHuz3jdPnTs/tlFOyZh6Wm2F7o8o+csSAHUbDd0+UBcQHYAVV1b9w+UAjyp/wAmup6bQUpxzuoGk3bpJTId20HmcbyVj6Fj8HTV3eNXux8pqn0xH90onbOHoY+esKq6t+4fKALASAFVdW/cPlAFgJAJOWnqM78v1rAaciVEvmtP0k6hN47IgNvOZfbTxEBw1Mvtp4iArIqJeFekmyN44QF+cy+2niICr1Eux6SauIgJKqJeEdJNQ3iAFV5VppKhp06RKBNgXdUBOuwLHXYHwgPIcs8uSdE6VieZSElgCoEynngyZoBxXGnCwBtiKIRdekNWnv0UU127nw1Rv5TG6e3CeMRMutjT1X7kUUTHi4Z49I6zwziMvT5EyxJqJKzEYBdlSxALBdGK17gHgbH4Rjpq8UZe6ixNiubdUxmN+OE8u8ccN/OZfbTxEU4h1FRLwN0k2TvHCAIKmX208RATnMvtp4iAwZbytJkSWmOSy6nKdPApB6bKNJW9hoBOm+q5E1VYd9Pp6r9fgonbwjn0jr3xy34YOR83FKmVU3oTKqcZxVyoKS7BJKaCdAloh+bMdF416m/Rd8NNv4aYxHXfMz5zOzjjGUXbE2a5omYmeOOE8vLdy5H3OZfbTxEZnMOpqEwP0k2DvHCAJzmX208RATnMvtp4iAHU1CYH6SbB3jhAE5zL7aeIgJzmX208RAJeWU9DQzrMvs7x21gGOQ/Vaf7un0iA3QHDqgKU+wvdHlAEgKzNR+UByVsr8hASbKVhZgrDXYi+n8YBPlTIVMyTpjKzkyztuzLYXcJhJtgxacOrQNGgRNVMVRiXWzers1eK3OJ58Y7cp6xtY+SAFKWycxPQXPUpZixenmE3UYt8tuifgUJ0sY3X7NE2qb9qMROyYjdFXTlE74jZGcxGyE3L9y7Xm5OZ58Z7856ztni9PGNAdRsN3T5QFxAdgPLcqFWsmpQixWUBU1vSIsi3zMkgay7abHRhlk6ypjZbsUU2JvXYznZTE7pnjM84iP3THKXS1qLlmvNqcTjfxjtPCesbcZeioqSXJQS5YwqCSq3JC3N7KDqXToA0DUIw00xTGILt6u7V465zP3v5z13zxHinMKq6t+4fKALASAFVdW/cPlAFgJAJOWnqM78v1rAbch+q0/3dPpEBugONqgKU+wvdHlAEgKzNR+UByTsr8hAXgM+Uepm/4m8jALcs5NmTpEt5BCVEm0ylY3C4wLGXMtpMtxdSOBuNIEa9Jfpt1zTcjNFWyrnjnHWN8f6mU1Rnc2ZGymlVKExAVIYpNRrY5c1DZ5b2JAYH/wDDqMc9RYqsV+Ge8TwmJ3TD2JzDVUbDd0+UcHq4gF+XMqCmlBrZyY7iXTywQGmzn0Kgvu3k7lDHdGjTaeb1eM4iNszyiOP+uc4h5VOAMlZManppmcbOTpuKbVPps81hpw30hFAVFG5UWPdXfi7X7sYpjZTHKP8Ac756zLymMQcRmUkAKq6t+4fKALASAFVdW/cPlAFgJAJOWnqM78v1rAaciVEvmtP0k6hN47IgNvOZfbTxEBw1Mvtp4iArIqJeFekmyN44QF+cy+2niICr1Eux6SauIgJKqJeEdJNQ3iABX5ZpKdQ8+fTyVLYQ0yYstS2k4QWIF7A6PhAL63lHSMZ8gTVutOXZr2l2PRCiYeiWuRoGq4vrEAyoa6S0tSsyWwwgXVgRe2q4MAsypRlZpq6N5SziuGcjtaVUoNkTCNKuu57EgaDcattjUUTR7G/tp4TG+ntzieMecYnfMxxhkqeWtMiFZ6zaZ74HSYALYgbOkwEpNXR7BYjhE39HXbo9pR79HOnbiOcxvjzh301qb9fs6dlXCJ4zyjqvL5aSJqXpUmVLkkIiWUWGgNMmscEsHQbE4v7bgiPbOjrqpi5dnwUzxq3z2p3z6d8PNRb9jcm3nMxvxwnjGem76NWSqK0w1VVMlTJ5GFMJ9HIln/rk306bAs+tiBqAAC/qKZo9lZjFHXfVPOf4jdHfMzxiOMmlTUJgfpJsHeOEY1Cc5l9tPEQE5zL7aeIgB1NQmB+kmwd44QBOcy+2niICc5l9tPEQA6moTA/STYO8cIAnOZfbTxEBOcy+2niIBLyynoaGdZl9neO2sAxyH6rT/d0+kQG6A4dUBSn2F7o8oAkBWZqPygOStlfkIDroG0MAfmLwCypyTTy89Ply0lzGkuHZBhxYruxYDQSWub69JgGNNsL3R5QBIDFlahlT5eGaocKcYB2cSg2LLqYadRuL2O4RNVMVRiXWzfuWZmq3OJxjPHynh3jaJQUMqQmblKEXEWCjUCxxNhB1C5OgaI9ppimMQXr1d6rx3JzPPtz5997THrkFVdW/cPlAFgJACqurfuHygCwEgBVXVv3D5QBYCQCTlp6jO/L9awG3IfqtP93T6RAboDjaoClPsL3R5QBICszUflAck7K/IQF4DPlHqZv+JvIwBKbYXujygCQA6jYbunygLiA7ACqurfuHygCwEgBVXVv3D5QBYCQAqrq37h8oAsBIBJy09Rnfl+tYDHkflTQrTSFM2xEhAeg+sKP7YDZ/VlB73/R/4wHDysoPe/6P/GArI5V0AVfS+yPYfh3YC/8AVlB73/R/4wHH5WUFj6Xd2H/jAclcrKDCPS7h7D/xgLf1ZQe9/wBH/jAAr+VVCZUwCbrltboPwP8AbAXkcq6AIozvsj2H4d2AJ/VlB73/AEf+MBSfyroCrel9k+w/DuwFxysoPe/6P/GAn9WUHvf9H/jADqeVdAUYZ32T7D8O7AE/qyg97/o/8YCf1ZQe9/0f+MAOp5V0BRhnfZPsPw7sAT+rKD3v+j/xgJ/VlB73/R/4wA6nlXQFGGd9k+w/DuwBP6soPe/6P/GAn9WUHvf9H/jAJ+VvKeiejmqs25OG3Qce2p7MB//Z"/>
          <p:cNvSpPr>
            <a:spLocks noChangeAspect="1" noChangeArrowheads="1"/>
          </p:cNvSpPr>
          <p:nvPr/>
        </p:nvSpPr>
        <p:spPr bwMode="auto">
          <a:xfrm>
            <a:off x="2619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24" y="1434353"/>
            <a:ext cx="2730488" cy="37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8541" y="1434353"/>
            <a:ext cx="360387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many solutions?</a:t>
            </a:r>
          </a:p>
          <a:p>
            <a:endParaRPr lang="en-US" sz="2000" dirty="0"/>
          </a:p>
          <a:p>
            <a:r>
              <a:rPr lang="en-US" sz="2800" dirty="0" smtClean="0"/>
              <a:t>What type?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If it’s a graph, you can also </a:t>
            </a:r>
          </a:p>
          <a:p>
            <a:r>
              <a:rPr lang="en-US" sz="2800" b="1" dirty="0" smtClean="0"/>
              <a:t>find the solutions </a:t>
            </a:r>
          </a:p>
          <a:p>
            <a:r>
              <a:rPr lang="en-US" sz="2000" dirty="0" smtClean="0"/>
              <a:t>without doing </a:t>
            </a:r>
          </a:p>
          <a:p>
            <a:r>
              <a:rPr lang="en-US" sz="2000" dirty="0" smtClean="0"/>
              <a:t>any calculations!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400" dirty="0" smtClean="0"/>
              <a:t>What are the solutions?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18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Elephant" panose="02020904090505020303" pitchFamily="18" charset="0"/>
              </a:rPr>
              <a:t>S</a:t>
            </a:r>
            <a:r>
              <a:rPr lang="en-US" sz="3600" dirty="0" smtClean="0">
                <a:latin typeface="Elephant" panose="02020904090505020303" pitchFamily="18" charset="0"/>
              </a:rPr>
              <a:t>olve a quadratic by using a Formula</a:t>
            </a:r>
          </a:p>
        </p:txBody>
      </p:sp>
      <p:pic>
        <p:nvPicPr>
          <p:cNvPr id="32770" name="Picture 2" descr="C:\Users\kcd18501\Pictures\Quadratic Basketb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4373" r="8211" b="3549"/>
          <a:stretch/>
        </p:blipFill>
        <p:spPr bwMode="auto">
          <a:xfrm>
            <a:off x="2362199" y="2286000"/>
            <a:ext cx="4375051" cy="321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8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914400"/>
            <a:ext cx="6965245" cy="1105667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Elephant" panose="02020904090505020303" pitchFamily="18" charset="0"/>
              </a:rPr>
              <a:t>You can solve a quadratic by using a Formula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473797" y="2133599"/>
            <a:ext cx="6196405" cy="3411443"/>
          </a:xfrm>
        </p:spPr>
        <p:txBody>
          <a:bodyPr/>
          <a:lstStyle/>
          <a:p>
            <a:pPr eaLnBrk="1" hangingPunct="1"/>
            <a:r>
              <a:rPr lang="en-US" dirty="0" smtClean="0"/>
              <a:t>Discriminant:              </a:t>
            </a:r>
            <a:r>
              <a:rPr lang="en-US" sz="4000" i="1" dirty="0" smtClean="0"/>
              <a:t>b</a:t>
            </a:r>
            <a:r>
              <a:rPr lang="en-US" sz="4000" i="1" baseline="30000" dirty="0" smtClean="0"/>
              <a:t>2</a:t>
            </a:r>
            <a:r>
              <a:rPr lang="en-US" sz="4000" i="1" dirty="0" smtClean="0"/>
              <a:t>-4ac</a:t>
            </a:r>
          </a:p>
          <a:p>
            <a:pPr eaLnBrk="1" hangingPunct="1"/>
            <a:r>
              <a:rPr lang="en-US" dirty="0" smtClean="0"/>
              <a:t>Quadratic formula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014411"/>
              </p:ext>
            </p:extLst>
          </p:nvPr>
        </p:nvGraphicFramePr>
        <p:xfrm>
          <a:off x="1932543" y="3138496"/>
          <a:ext cx="4495800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quation" r:id="rId3" imgW="1244600" imgH="444500" progId="Equation.DSMT4">
                  <p:embed/>
                </p:oleObj>
              </mc:Choice>
              <mc:Fallback>
                <p:oleObj name="Equation" r:id="rId3" imgW="1244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543" y="3138496"/>
                        <a:ext cx="4495800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9530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 dirty="0"/>
              <a:t>Notice where the discriminant is in the quadratic formula!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8039897">
            <a:off x="6125553" y="2553234"/>
            <a:ext cx="1277934" cy="1260202"/>
          </a:xfrm>
          <a:custGeom>
            <a:avLst/>
            <a:gdLst>
              <a:gd name="T0" fmla="*/ 75298512 w 21600"/>
              <a:gd name="T1" fmla="*/ 0 h 21600"/>
              <a:gd name="T2" fmla="*/ 75298512 w 21600"/>
              <a:gd name="T3" fmla="*/ 60523543 h 21600"/>
              <a:gd name="T4" fmla="*/ 16114042 w 21600"/>
              <a:gd name="T5" fmla="*/ 107526667 h 21600"/>
              <a:gd name="T6" fmla="*/ 107526667 w 21600"/>
              <a:gd name="T7" fmla="*/ 302617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FF00"/>
          </a:solidFill>
          <a:ln w="571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lephant" panose="02020904090505020303" pitchFamily="18" charset="0"/>
              </a:rPr>
              <a:t>The Quadratic Formula</a:t>
            </a:r>
            <a:endParaRPr lang="en-US" dirty="0">
              <a:latin typeface="Elephant" panose="020209040905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1363"/>
              </p:ext>
            </p:extLst>
          </p:nvPr>
        </p:nvGraphicFramePr>
        <p:xfrm>
          <a:off x="1828800" y="2514600"/>
          <a:ext cx="5334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3" imgW="1244600" imgH="444500" progId="Equation.DSMT4">
                  <p:embed/>
                </p:oleObj>
              </mc:Choice>
              <mc:Fallback>
                <p:oleObj name="Equation" r:id="rId3" imgW="12446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5334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4571999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5"/>
              </a:rPr>
              <a:t>Solve using Quadratic Formula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4820" name="Picture 4" descr="C:\Users\kcd18501\AppData\Local\Microsoft\Windows\Temporary Internet Files\Content.IE5\ZV2WGMH4\MC90043479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414" y="4138602"/>
            <a:ext cx="1295172" cy="12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lephant" panose="02020904090505020303" pitchFamily="18" charset="0"/>
              </a:rPr>
              <a:t>Using the Quadratic </a:t>
            </a:r>
            <a:r>
              <a:rPr lang="en-US" dirty="0">
                <a:latin typeface="Elephant" panose="02020904090505020303" pitchFamily="18" charset="0"/>
              </a:rPr>
              <a:t>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20067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      </a:t>
            </a:r>
            <a:r>
              <a:rPr lang="en-US" sz="3600" dirty="0" smtClean="0"/>
              <a:t>2x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-</a:t>
            </a:r>
            <a:r>
              <a:rPr lang="en-US" sz="3600" dirty="0" smtClean="0"/>
              <a:t> </a:t>
            </a:r>
            <a:r>
              <a:rPr lang="en-US" sz="3600" dirty="0"/>
              <a:t>3</a:t>
            </a:r>
            <a:r>
              <a:rPr lang="en-US" sz="3600" dirty="0" smtClean="0"/>
              <a:t>x + </a:t>
            </a:r>
            <a:r>
              <a:rPr lang="en-US" sz="3600" dirty="0"/>
              <a:t>5 = 0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70740"/>
              </p:ext>
            </p:extLst>
          </p:nvPr>
        </p:nvGraphicFramePr>
        <p:xfrm>
          <a:off x="1673225" y="3071813"/>
          <a:ext cx="3363913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3" imgW="1815840" imgH="482400" progId="Equation.DSMT4">
                  <p:embed/>
                </p:oleObj>
              </mc:Choice>
              <mc:Fallback>
                <p:oleObj name="Equation" r:id="rId3" imgW="1815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3225" y="3071813"/>
                        <a:ext cx="3363913" cy="89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76733"/>
              </p:ext>
            </p:extLst>
          </p:nvPr>
        </p:nvGraphicFramePr>
        <p:xfrm>
          <a:off x="2662238" y="4176713"/>
          <a:ext cx="137953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Equation" r:id="rId5" imgW="850680" imgH="431640" progId="Equation.DSMT4">
                  <p:embed/>
                </p:oleObj>
              </mc:Choice>
              <mc:Fallback>
                <p:oleObj name="Equation" r:id="rId5" imgW="850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2238" y="4176713"/>
                        <a:ext cx="1379537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550533"/>
              </p:ext>
            </p:extLst>
          </p:nvPr>
        </p:nvGraphicFramePr>
        <p:xfrm>
          <a:off x="2624138" y="5133975"/>
          <a:ext cx="14557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Equation" r:id="rId7" imgW="812520" imgH="431640" progId="Equation.DSMT4">
                  <p:embed/>
                </p:oleObj>
              </mc:Choice>
              <mc:Fallback>
                <p:oleObj name="Equation" r:id="rId7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4138" y="5133975"/>
                        <a:ext cx="1455737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657776"/>
              </p:ext>
            </p:extLst>
          </p:nvPr>
        </p:nvGraphicFramePr>
        <p:xfrm>
          <a:off x="5408613" y="5017809"/>
          <a:ext cx="16986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Equation" r:id="rId9" imgW="863280" imgH="431640" progId="Equation.DSMT4">
                  <p:embed/>
                </p:oleObj>
              </mc:Choice>
              <mc:Fallback>
                <p:oleObj name="Equation" r:id="rId9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08613" y="5017809"/>
                        <a:ext cx="1698625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14446" y="529049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59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lephant" panose="02020904090505020303" pitchFamily="18" charset="0"/>
              </a:rPr>
              <a:t>Using the Quadratic </a:t>
            </a:r>
            <a:r>
              <a:rPr lang="en-US" dirty="0">
                <a:latin typeface="Elephant" panose="02020904090505020303" pitchFamily="18" charset="0"/>
              </a:rPr>
              <a:t>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2x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/>
              <a:t>– x = </a:t>
            </a:r>
            <a:r>
              <a:rPr lang="en-US" sz="4000" dirty="0" smtClean="0"/>
              <a:t>-</a:t>
            </a:r>
            <a:r>
              <a:rPr lang="en-US" sz="4000" dirty="0" smtClean="0"/>
              <a:t>2</a:t>
            </a:r>
          </a:p>
          <a:p>
            <a:pPr marL="0" indent="0" algn="ctr">
              <a:buNone/>
            </a:pPr>
            <a:r>
              <a:rPr lang="en-US" sz="4000" dirty="0"/>
              <a:t>2x</a:t>
            </a:r>
            <a:r>
              <a:rPr lang="en-US" sz="4000" baseline="30000" dirty="0"/>
              <a:t>2</a:t>
            </a:r>
            <a:r>
              <a:rPr lang="en-US" sz="4000" dirty="0"/>
              <a:t> – x </a:t>
            </a:r>
            <a:r>
              <a:rPr lang="en-US" sz="4000" dirty="0" smtClean="0"/>
              <a:t>+ 2=0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990600" y="155128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First, put in standard form 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92131"/>
              </p:ext>
            </p:extLst>
          </p:nvPr>
        </p:nvGraphicFramePr>
        <p:xfrm>
          <a:off x="2335408" y="3493168"/>
          <a:ext cx="4116388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3" imgW="1815840" imgH="482400" progId="Equation.DSMT4">
                  <p:embed/>
                </p:oleObj>
              </mc:Choice>
              <mc:Fallback>
                <p:oleObj name="Equation" r:id="rId3" imgW="1815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5408" y="3493168"/>
                        <a:ext cx="4116388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394147"/>
              </p:ext>
            </p:extLst>
          </p:nvPr>
        </p:nvGraphicFramePr>
        <p:xfrm>
          <a:off x="2346325" y="4584700"/>
          <a:ext cx="21129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5" imgW="838080" imgH="431640" progId="Equation.DSMT4">
                  <p:embed/>
                </p:oleObj>
              </mc:Choice>
              <mc:Fallback>
                <p:oleObj name="Equation" r:id="rId5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6325" y="4584700"/>
                        <a:ext cx="2112963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499819"/>
              </p:ext>
            </p:extLst>
          </p:nvPr>
        </p:nvGraphicFramePr>
        <p:xfrm>
          <a:off x="5025089" y="4565541"/>
          <a:ext cx="1983712" cy="108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Equation" r:id="rId7" imgW="787320" imgH="431640" progId="Equation.DSMT4">
                  <p:embed/>
                </p:oleObj>
              </mc:Choice>
              <mc:Fallback>
                <p:oleObj name="Equation" r:id="rId7" imgW="78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5089" y="4565541"/>
                        <a:ext cx="1983712" cy="108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3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lephant" panose="02020904090505020303" pitchFamily="18" charset="0"/>
              </a:rPr>
              <a:t>Using the Quadratic </a:t>
            </a:r>
            <a:r>
              <a:rPr lang="en-US" dirty="0">
                <a:latin typeface="Elephant" panose="02020904090505020303" pitchFamily="18" charset="0"/>
              </a:rPr>
              <a:t>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3x</a:t>
            </a:r>
            <a:r>
              <a:rPr lang="en-US" sz="4000" baseline="30000" dirty="0"/>
              <a:t>2</a:t>
            </a:r>
            <a:r>
              <a:rPr lang="en-US" sz="4000" dirty="0"/>
              <a:t> – </a:t>
            </a:r>
            <a:r>
              <a:rPr lang="en-US" sz="4000" dirty="0" smtClean="0"/>
              <a:t>8x + 10 </a:t>
            </a:r>
            <a:r>
              <a:rPr lang="en-US" sz="4000" dirty="0"/>
              <a:t>= </a:t>
            </a:r>
            <a:r>
              <a:rPr lang="en-US" sz="4000" dirty="0" smtClean="0"/>
              <a:t>3</a:t>
            </a:r>
            <a:endParaRPr lang="en-US" sz="4000" dirty="0"/>
          </a:p>
          <a:p>
            <a:pPr marL="0" indent="0" algn="r">
              <a:buNone/>
            </a:pPr>
            <a:r>
              <a:rPr lang="en-US" dirty="0" smtClean="0"/>
              <a:t>or split into 2 fractions</a:t>
            </a:r>
          </a:p>
          <a:p>
            <a:pPr marL="0" indent="0" algn="r">
              <a:buNone/>
            </a:pPr>
            <a:r>
              <a:rPr lang="en-US" dirty="0"/>
              <a:t>a</a:t>
            </a:r>
            <a:r>
              <a:rPr lang="en-US" dirty="0" smtClean="0"/>
              <a:t>nd simplify.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413238"/>
              </p:ext>
            </p:extLst>
          </p:nvPr>
        </p:nvGraphicFramePr>
        <p:xfrm>
          <a:off x="1998662" y="5039750"/>
          <a:ext cx="14208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3" imgW="749160" imgH="431640" progId="Equation.DSMT4">
                  <p:embed/>
                </p:oleObj>
              </mc:Choice>
              <mc:Fallback>
                <p:oleObj name="Equation" r:id="rId3" imgW="749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8662" y="5039750"/>
                        <a:ext cx="1420813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28248"/>
              </p:ext>
            </p:extLst>
          </p:nvPr>
        </p:nvGraphicFramePr>
        <p:xfrm>
          <a:off x="2034222" y="2855493"/>
          <a:ext cx="1905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5" imgW="863280" imgH="431640" progId="Equation.DSMT4">
                  <p:embed/>
                </p:oleObj>
              </mc:Choice>
              <mc:Fallback>
                <p:oleObj name="Equation" r:id="rId5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4222" y="2855493"/>
                        <a:ext cx="19050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557805"/>
              </p:ext>
            </p:extLst>
          </p:nvPr>
        </p:nvGraphicFramePr>
        <p:xfrm>
          <a:off x="5932487" y="3966976"/>
          <a:ext cx="1862138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7" imgW="863280" imgH="431640" progId="Equation.DSMT4">
                  <p:embed/>
                </p:oleObj>
              </mc:Choice>
              <mc:Fallback>
                <p:oleObj name="Equation" r:id="rId7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2487" y="3966976"/>
                        <a:ext cx="1862138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14928"/>
              </p:ext>
            </p:extLst>
          </p:nvPr>
        </p:nvGraphicFramePr>
        <p:xfrm>
          <a:off x="4876800" y="26162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9" imgW="914400" imgH="179640" progId="Equation.DSMT4">
                  <p:embed/>
                </p:oleObj>
              </mc:Choice>
              <mc:Fallback>
                <p:oleObj name="Equation" r:id="rId9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26162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953218"/>
              </p:ext>
            </p:extLst>
          </p:nvPr>
        </p:nvGraphicFramePr>
        <p:xfrm>
          <a:off x="5942647" y="5039750"/>
          <a:ext cx="14938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Equation" r:id="rId11" imgW="787320" imgH="431640" progId="Equation.DSMT4">
                  <p:embed/>
                </p:oleObj>
              </mc:Choice>
              <mc:Fallback>
                <p:oleObj name="Equation" r:id="rId11" imgW="78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2647" y="5039750"/>
                        <a:ext cx="1493837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749342"/>
              </p:ext>
            </p:extLst>
          </p:nvPr>
        </p:nvGraphicFramePr>
        <p:xfrm>
          <a:off x="1998662" y="4051156"/>
          <a:ext cx="17938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13" imgW="812520" imgH="431640" progId="Equation.DSMT4">
                  <p:embed/>
                </p:oleObj>
              </mc:Choice>
              <mc:Fallback>
                <p:oleObj name="Equation" r:id="rId13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98662" y="4051156"/>
                        <a:ext cx="17938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4267200" y="3124200"/>
            <a:ext cx="1524000" cy="79112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3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0266" y="1066800"/>
            <a:ext cx="5723468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4-5    Quadratic Formula  Discriminant</a:t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4000" b="1" u="sng" dirty="0">
                <a:solidFill>
                  <a:srgbClr val="C00000"/>
                </a:solidFill>
              </a:rPr>
              <a:t>&amp;</a:t>
            </a:r>
            <a:r>
              <a:rPr lang="en-US" sz="4000" b="1" u="sng" dirty="0" smtClean="0">
                <a:solidFill>
                  <a:srgbClr val="C00000"/>
                </a:solidFill>
              </a:rPr>
              <a:t> Types of Solutions</a:t>
            </a:r>
          </a:p>
        </p:txBody>
      </p:sp>
      <p:pic>
        <p:nvPicPr>
          <p:cNvPr id="36867" name="Picture 3" descr="Quant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330860"/>
            <a:ext cx="91440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6870" name="Picture 6" descr="Quant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http://cloud.rovio.com/ads/1.0/image?i=OikKAfqDdHlwZUdjcmVhdGl2ZYFpZOAyOGRmMDRjZi0yYzYwLTQyMzYtYjJlMy0yNDg2ZDcwMzg2MjU4MzA4YTAxOS0zOTQ0LTRiOWMtOGIwYS1kNzg2ZGUwMDUzMmX8iHRpbWVTdGFtcCQVBQQ6gvvEpjIPnmHXG03zmbZstirxF9tAjpZTquHziFrMUrkO%2Fw%3D%3D&amp;s=AngryBirdsChrome&amp;z=WebSkyscr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81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Quant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Quant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http://cloud.rovio.com/ads/1.0/image?i=OikKAfqDdHlwZUdjcmVhdGl2ZYFpZOAyOGRmMDRjZi0yYzYwLTQyMzYtYjJlMy0yNDg2ZDcwMzg2MjU4MzA4YTAxOS0zOTQ0LTRiOWMtOGIwYS1kNzg2ZGUwMDUzMmX8iHRpbWVTdGFtcCQVBQQ6gvvEpjIPnmHXG03zmbZstirxF9tAjpZTquHziFrMUrkO%2Fw%3D%3D&amp;s=AngryBirdsChrome&amp;z=WebSkyscr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05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id:57e1c154-d691-4ba7-b7dd-ec948373fdf0@cobbk12.org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17094" r="8494" b="17308"/>
          <a:stretch/>
        </p:blipFill>
        <p:spPr bwMode="auto">
          <a:xfrm>
            <a:off x="2133599" y="3074894"/>
            <a:ext cx="4876799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819400" y="2971800"/>
            <a:ext cx="0" cy="279250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4572000"/>
            <a:ext cx="54102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8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914400"/>
            <a:ext cx="6965245" cy="1105667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Elephant" panose="02020904090505020303" pitchFamily="18" charset="0"/>
              </a:rPr>
              <a:t>You can solve a quadratic by using a Formula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473797" y="2133599"/>
            <a:ext cx="6196405" cy="3411443"/>
          </a:xfrm>
        </p:spPr>
        <p:txBody>
          <a:bodyPr/>
          <a:lstStyle/>
          <a:p>
            <a:pPr eaLnBrk="1" hangingPunct="1"/>
            <a:r>
              <a:rPr lang="en-US" dirty="0" smtClean="0"/>
              <a:t>Discriminant:              </a:t>
            </a:r>
            <a:r>
              <a:rPr lang="en-US" sz="4000" i="1" dirty="0" smtClean="0"/>
              <a:t>b</a:t>
            </a:r>
            <a:r>
              <a:rPr lang="en-US" sz="4000" i="1" baseline="30000" dirty="0" smtClean="0"/>
              <a:t>2</a:t>
            </a:r>
            <a:r>
              <a:rPr lang="en-US" sz="4000" i="1" dirty="0" smtClean="0"/>
              <a:t>-4ac</a:t>
            </a:r>
          </a:p>
          <a:p>
            <a:pPr eaLnBrk="1" hangingPunct="1"/>
            <a:r>
              <a:rPr lang="en-US" dirty="0" smtClean="0"/>
              <a:t>Quadratic formula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53029"/>
              </p:ext>
            </p:extLst>
          </p:nvPr>
        </p:nvGraphicFramePr>
        <p:xfrm>
          <a:off x="1932543" y="3138496"/>
          <a:ext cx="4495800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3" imgW="1244600" imgH="444500" progId="Equation.DSMT4">
                  <p:embed/>
                </p:oleObj>
              </mc:Choice>
              <mc:Fallback>
                <p:oleObj name="Equation" r:id="rId3" imgW="12446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543" y="3138496"/>
                        <a:ext cx="4495800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9530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 dirty="0"/>
              <a:t>Notice where the discriminant is in the quadratic formula!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8039897">
            <a:off x="6125553" y="2553234"/>
            <a:ext cx="1277934" cy="1260202"/>
          </a:xfrm>
          <a:custGeom>
            <a:avLst/>
            <a:gdLst>
              <a:gd name="T0" fmla="*/ 75298512 w 21600"/>
              <a:gd name="T1" fmla="*/ 0 h 21600"/>
              <a:gd name="T2" fmla="*/ 75298512 w 21600"/>
              <a:gd name="T3" fmla="*/ 60523543 h 21600"/>
              <a:gd name="T4" fmla="*/ 16114042 w 21600"/>
              <a:gd name="T5" fmla="*/ 107526667 h 21600"/>
              <a:gd name="T6" fmla="*/ 107526667 w 21600"/>
              <a:gd name="T7" fmla="*/ 3026177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FF00"/>
          </a:solidFill>
          <a:ln w="571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377" y="10668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Elephant"/>
                <a:ea typeface="Calibri"/>
                <a:cs typeface="Times New Roman"/>
              </a:rPr>
              <a:t>How do you find the discriminant</a:t>
            </a:r>
            <a:r>
              <a:rPr lang="en-US" dirty="0" smtClean="0">
                <a:latin typeface="Elephant"/>
                <a:ea typeface="Calibri"/>
                <a:cs typeface="Times New Roman"/>
              </a:rPr>
              <a:t>?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473797" y="2590800"/>
                <a:ext cx="6196405" cy="2819400"/>
              </a:xfrm>
            </p:spPr>
            <p:txBody>
              <a:bodyPr>
                <a:norm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en-US" sz="800" dirty="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lvl="0" indent="0">
                  <a:spcBef>
                    <a:spcPts val="0"/>
                  </a:spcBef>
                  <a:spcAft>
                    <a:spcPts val="1200"/>
                  </a:spcAft>
                  <a:buSzPts val="1600"/>
                  <a:buNone/>
                  <a:tabLst>
                    <a:tab pos="2971800" algn="ctr"/>
                    <a:tab pos="5943600" algn="r"/>
                  </a:tabLst>
                </a:pPr>
                <a:r>
                  <a:rPr lang="en-US" sz="3200" dirty="0" smtClean="0">
                    <a:effectLst/>
                    <a:latin typeface="Calibri"/>
                    <a:ea typeface="Calibri"/>
                    <a:cs typeface="Times New Roman"/>
                  </a:rPr>
                  <a:t>Step 1.  Put </a:t>
                </a:r>
                <a:r>
                  <a:rPr lang="en-US" sz="3200" dirty="0">
                    <a:effectLst/>
                    <a:latin typeface="Calibri"/>
                    <a:ea typeface="Calibri"/>
                    <a:cs typeface="Times New Roman"/>
                  </a:rPr>
                  <a:t>in STANDARD FORM:  </a:t>
                </a:r>
                <a:endParaRPr lang="en-US" sz="3200" i="1" dirty="0" smtClean="0">
                  <a:effectLst/>
                  <a:latin typeface="Cambria Math"/>
                  <a:ea typeface="Calibri"/>
                  <a:cs typeface="Times New Roman"/>
                </a:endParaRPr>
              </a:p>
              <a:p>
                <a:pPr marL="0" marR="0" lvl="0" indent="0" algn="ctr">
                  <a:spcBef>
                    <a:spcPts val="0"/>
                  </a:spcBef>
                  <a:spcAft>
                    <a:spcPts val="1200"/>
                  </a:spcAft>
                  <a:buSzPts val="1600"/>
                  <a:buNone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=0</m:t>
                    </m:r>
                  </m:oMath>
                </a14:m>
                <a:r>
                  <a:rPr lang="en-US" dirty="0">
                    <a:effectLst/>
                    <a:latin typeface="Calibri"/>
                    <a:ea typeface="Times New Roman"/>
                    <a:cs typeface="Times New Roman"/>
                  </a:rPr>
                  <a:t>           </a:t>
                </a:r>
                <a:endParaRPr lang="en-US" sz="3200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marL="0" marR="0" lvl="0" indent="0" algn="ctr">
                  <a:spcBef>
                    <a:spcPts val="0"/>
                  </a:spcBef>
                  <a:spcAft>
                    <a:spcPts val="1200"/>
                  </a:spcAft>
                  <a:buSzPts val="1600"/>
                  <a:buNone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𝟓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=0</m:t>
                    </m:r>
                  </m:oMath>
                </a14:m>
                <a:r>
                  <a:rPr lang="en-US" sz="800" dirty="0">
                    <a:effectLst/>
                    <a:latin typeface="Elephant"/>
                    <a:ea typeface="Calibri"/>
                    <a:cs typeface="Times New Roman"/>
                  </a:rPr>
                  <a:t> 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 eaLnBrk="1" hangingPunct="1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3797" y="2590800"/>
                <a:ext cx="6196405" cy="2819400"/>
              </a:xfrm>
              <a:blipFill rotWithShape="1">
                <a:blip r:embed="rId2"/>
                <a:stretch>
                  <a:fillRect l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5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377" y="10668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Elephant"/>
                <a:ea typeface="Calibri"/>
                <a:cs typeface="Times New Roman"/>
              </a:rPr>
              <a:t>How do you find the discriminant</a:t>
            </a:r>
            <a:r>
              <a:rPr lang="en-US" dirty="0" smtClean="0">
                <a:latin typeface="Elephant"/>
                <a:ea typeface="Calibri"/>
                <a:cs typeface="Times New Roman"/>
              </a:rPr>
              <a:t>?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473797" y="2438400"/>
                <a:ext cx="6196405" cy="2819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en-US" sz="800" dirty="0" smtClean="0"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lvl="0" indent="0">
                  <a:spcBef>
                    <a:spcPts val="0"/>
                  </a:spcBef>
                  <a:buClr>
                    <a:srgbClr val="AA2B1E"/>
                  </a:buClr>
                  <a:buSzPts val="1600"/>
                  <a:buNone/>
                  <a:tabLst>
                    <a:tab pos="2971800" algn="ctr"/>
                    <a:tab pos="5943600" algn="r"/>
                  </a:tabLst>
                </a:pPr>
                <a:r>
                  <a:rPr lang="en-US" sz="3200" dirty="0" smtClean="0">
                    <a:effectLst/>
                    <a:latin typeface="Calibri"/>
                    <a:ea typeface="Calibri"/>
                    <a:cs typeface="Times New Roman"/>
                  </a:rPr>
                  <a:t>Step </a:t>
                </a:r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/>
                    <a:cs typeface="Times New Roman"/>
                  </a:rPr>
                  <a:t>2 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/>
                    <a:cs typeface="Times New Roman"/>
                  </a:rPr>
                  <a:t> 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ea typeface="Times New Roman"/>
                    <a:cs typeface="Times New Roman"/>
                  </a:rPr>
                  <a:t>Use the FORMULA:      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AA2B1E"/>
                  </a:buClr>
                  <a:buSzPts val="1600"/>
                  <a:buNone/>
                  <a:tabLst>
                    <a:tab pos="2971800" algn="ctr"/>
                    <a:tab pos="5943600" algn="r"/>
                  </a:tabLst>
                </a:pPr>
                <a:endParaRPr lang="en-US" sz="1600" i="1" dirty="0">
                  <a:solidFill>
                    <a:prstClr val="black"/>
                  </a:solidFill>
                  <a:latin typeface="Cambria Math"/>
                  <a:ea typeface="Times New Roman"/>
                  <a:cs typeface="Times New Roman"/>
                </a:endParaRPr>
              </a:p>
              <a:p>
                <a:pPr marL="0" lvl="0" indent="0" algn="ctr">
                  <a:spcBef>
                    <a:spcPts val="0"/>
                  </a:spcBef>
                  <a:buClr>
                    <a:srgbClr val="AA2B1E"/>
                  </a:buClr>
                  <a:buSzPts val="1600"/>
                  <a:buNone/>
                  <a:tabLst>
                    <a:tab pos="2971800" algn="ctr"/>
                    <a:tab pos="59436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en-US" sz="35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39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9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</m:e>
                        <m:sup>
                          <m:r>
                            <a:rPr lang="en-US" sz="39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9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39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𝟒</m:t>
                      </m:r>
                      <m:r>
                        <a:rPr lang="en-US" sz="3900" b="1" i="1" smtClean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𝒂</m:t>
                      </m:r>
                      <m:r>
                        <a:rPr lang="en-US" sz="3900" b="1" i="1" smtClean="0">
                          <a:solidFill>
                            <a:srgbClr val="00B05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𝒄</m:t>
                      </m:r>
                    </m:oMath>
                  </m:oMathPara>
                </a14:m>
                <a:endParaRPr lang="en-US" sz="3500" dirty="0" smtClean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endParaRPr>
              </a:p>
              <a:p>
                <a:pPr marL="0" lvl="0" indent="0" algn="ctr">
                  <a:spcBef>
                    <a:spcPts val="0"/>
                  </a:spcBef>
                  <a:buClr>
                    <a:srgbClr val="AA2B1E"/>
                  </a:buClr>
                  <a:buSzPts val="1600"/>
                  <a:buNone/>
                  <a:tabLst>
                    <a:tab pos="2971800" algn="ctr"/>
                    <a:tab pos="59436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1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𝟐</m:t>
                      </m:r>
                      <m:sSup>
                        <m:sSupPr>
                          <m:ctrlPr>
                            <a:rPr lang="en-US" sz="3500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500" i="1"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en-US" sz="35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3500" b="1" i="1">
                          <a:solidFill>
                            <a:srgbClr val="0070C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3500" b="1" i="1">
                          <a:solidFill>
                            <a:srgbClr val="0070C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𝟓</m:t>
                      </m:r>
                      <m:r>
                        <a:rPr lang="en-US" sz="3500" i="1"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en-US" sz="3500" b="1" i="1">
                          <a:solidFill>
                            <a:srgbClr val="00B05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3500" b="1" i="1">
                          <a:solidFill>
                            <a:srgbClr val="00B050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en-US" sz="3500" i="1">
                          <a:latin typeface="Cambria Math"/>
                          <a:ea typeface="Times New Roman"/>
                          <a:cs typeface="Times New Roman"/>
                        </a:rPr>
                        <m:t>=0</m:t>
                      </m:r>
                    </m:oMath>
                  </m:oMathPara>
                </a14:m>
                <a:endParaRPr lang="en-US" sz="3500" dirty="0" smtClean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endParaRPr>
              </a:p>
              <a:p>
                <a:pPr marL="0" lvl="0" indent="0" algn="ctr">
                  <a:spcBef>
                    <a:spcPts val="0"/>
                  </a:spcBef>
                  <a:buClr>
                    <a:srgbClr val="AA2B1E"/>
                  </a:buClr>
                  <a:buSzPts val="1600"/>
                  <a:buNone/>
                  <a:tabLst>
                    <a:tab pos="2971800" algn="ctr"/>
                    <a:tab pos="5943600" algn="r"/>
                  </a:tabLst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  <a:ea typeface="Times New Roman"/>
                    <a:cs typeface="Times New Roman"/>
                  </a:rPr>
                  <a:t>       </a:t>
                </a:r>
                <a:endParaRPr lang="en-US" sz="3200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endParaRPr>
              </a:p>
              <a:p>
                <a:pPr marL="0" lvl="0" indent="0">
                  <a:spcBef>
                    <a:spcPts val="0"/>
                  </a:spcBef>
                  <a:buClr>
                    <a:srgbClr val="AA2B1E"/>
                  </a:buClr>
                  <a:buSzPts val="1600"/>
                  <a:buNone/>
                  <a:tabLst>
                    <a:tab pos="2971800" algn="ctr"/>
                    <a:tab pos="59436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       )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−4 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        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        </m:t>
                          </m:r>
                        </m:e>
                      </m:d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=_____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  <a:p>
                <a:pPr marL="0" marR="0" lvl="0" indent="0">
                  <a:spcBef>
                    <a:spcPts val="0"/>
                  </a:spcBef>
                  <a:spcAft>
                    <a:spcPts val="1200"/>
                  </a:spcAft>
                  <a:buSzPts val="1600"/>
                  <a:buNone/>
                  <a:tabLst>
                    <a:tab pos="2971800" algn="ctr"/>
                    <a:tab pos="5943600" algn="r"/>
                  </a:tabLst>
                </a:pPr>
                <a:endParaRPr lang="en-US" sz="16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 eaLnBrk="1" hangingPunct="1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3797" y="2438400"/>
                <a:ext cx="6196405" cy="2819400"/>
              </a:xfrm>
              <a:blipFill rotWithShape="1">
                <a:blip r:embed="rId3"/>
                <a:stretch>
                  <a:fillRect l="-2362" t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779884"/>
              </p:ext>
            </p:extLst>
          </p:nvPr>
        </p:nvGraphicFramePr>
        <p:xfrm>
          <a:off x="2681288" y="5227638"/>
          <a:ext cx="33242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4" imgW="1143000" imgH="228600" progId="Equation.DSMT4">
                  <p:embed/>
                </p:oleObj>
              </mc:Choice>
              <mc:Fallback>
                <p:oleObj name="Equation" r:id="rId4" imgW="1143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1288" y="5227638"/>
                        <a:ext cx="3324225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9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Elephant" panose="02020904090505020303" pitchFamily="18" charset="0"/>
              </a:rPr>
              <a:t>What does the discriminant of a quadratic equation tell us about the </a:t>
            </a:r>
            <a:r>
              <a:rPr lang="en-US" sz="3200" u="sng" dirty="0">
                <a:latin typeface="Elephant" panose="02020904090505020303" pitchFamily="18" charset="0"/>
              </a:rPr>
              <a:t>solutions</a:t>
            </a:r>
            <a:r>
              <a:rPr lang="en-US" sz="3200" dirty="0">
                <a:latin typeface="Elephant" panose="02020904090505020303" pitchFamily="18" charset="0"/>
              </a:rPr>
              <a:t>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it-IT" dirty="0" smtClean="0"/>
              <a:t>When:</a:t>
            </a:r>
          </a:p>
          <a:p>
            <a:pPr marL="0" indent="0">
              <a:buNone/>
            </a:pPr>
            <a:r>
              <a:rPr lang="it-IT" dirty="0" smtClean="0"/>
              <a:t>D &gt; 0  </a:t>
            </a:r>
            <a:r>
              <a:rPr lang="it-IT" dirty="0"/>
              <a:t>(positive)    </a:t>
            </a:r>
          </a:p>
          <a:p>
            <a:pPr marL="0" indent="0">
              <a:buNone/>
            </a:pPr>
            <a:r>
              <a:rPr lang="it-IT" dirty="0" smtClean="0"/>
              <a:t>2 real solutions </a:t>
            </a:r>
          </a:p>
          <a:p>
            <a:pPr marL="0" indent="0">
              <a:buNone/>
            </a:pPr>
            <a:r>
              <a:rPr lang="it-IT" dirty="0" smtClean="0"/>
              <a:t>  </a:t>
            </a:r>
          </a:p>
          <a:p>
            <a:pPr marL="0" indent="0">
              <a:buNone/>
            </a:pPr>
            <a:r>
              <a:rPr lang="it-IT" dirty="0" smtClean="0"/>
              <a:t>Number:    2</a:t>
            </a:r>
          </a:p>
          <a:p>
            <a:pPr marL="0" indent="0">
              <a:buNone/>
            </a:pPr>
            <a:r>
              <a:rPr lang="it-IT" dirty="0" smtClean="0"/>
              <a:t>Type:          Real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2971799" cy="312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8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Elephant" panose="02020904090505020303" pitchFamily="18" charset="0"/>
              </a:rPr>
              <a:t>What does the discriminant of a quadratic equation tell us about the </a:t>
            </a:r>
            <a:r>
              <a:rPr lang="en-US" sz="3200" u="sng" dirty="0">
                <a:latin typeface="Elephant" panose="02020904090505020303" pitchFamily="18" charset="0"/>
              </a:rPr>
              <a:t>solutions</a:t>
            </a:r>
            <a:r>
              <a:rPr lang="en-US" sz="3200" dirty="0">
                <a:latin typeface="Elephant" panose="02020904090505020303" pitchFamily="18" charset="0"/>
              </a:rPr>
              <a:t>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it-IT" dirty="0" smtClean="0"/>
              <a:t>When:</a:t>
            </a:r>
          </a:p>
          <a:p>
            <a:pPr marL="0" indent="0">
              <a:buNone/>
            </a:pPr>
            <a:r>
              <a:rPr lang="it-IT" dirty="0" smtClean="0"/>
              <a:t>D = 0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1</a:t>
            </a:r>
            <a:r>
              <a:rPr lang="it-IT" dirty="0" smtClean="0"/>
              <a:t> real solution </a:t>
            </a:r>
          </a:p>
          <a:p>
            <a:pPr marL="0" indent="0">
              <a:buNone/>
            </a:pPr>
            <a:r>
              <a:rPr lang="it-IT" dirty="0" smtClean="0"/>
              <a:t>  </a:t>
            </a:r>
          </a:p>
          <a:p>
            <a:pPr marL="0" indent="0">
              <a:buNone/>
            </a:pPr>
            <a:r>
              <a:rPr lang="it-IT" dirty="0" smtClean="0"/>
              <a:t>Number:    1</a:t>
            </a:r>
          </a:p>
          <a:p>
            <a:pPr marL="0" indent="0">
              <a:buNone/>
            </a:pPr>
            <a:r>
              <a:rPr lang="it-IT" dirty="0" smtClean="0"/>
              <a:t>Type:          Real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17694"/>
            <a:ext cx="31242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0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Elephant" panose="02020904090505020303" pitchFamily="18" charset="0"/>
              </a:rPr>
              <a:t>What does the discriminant of a quadratic equation tell us about the </a:t>
            </a:r>
            <a:r>
              <a:rPr lang="en-US" sz="3200" u="sng" dirty="0">
                <a:latin typeface="Elephant" panose="02020904090505020303" pitchFamily="18" charset="0"/>
              </a:rPr>
              <a:t>solutions</a:t>
            </a:r>
            <a:r>
              <a:rPr lang="en-US" sz="3200" dirty="0">
                <a:latin typeface="Elephant" panose="02020904090505020303" pitchFamily="18" charset="0"/>
              </a:rPr>
              <a:t>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it-IT" dirty="0" smtClean="0"/>
              <a:t>When:</a:t>
            </a:r>
          </a:p>
          <a:p>
            <a:pPr marL="0" indent="0">
              <a:buNone/>
            </a:pPr>
            <a:r>
              <a:rPr lang="it-IT" dirty="0" smtClean="0"/>
              <a:t>D &lt; 0  (negative)   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NO real solutions 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b="1" dirty="0" smtClean="0"/>
              <a:t>OR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Number:    2</a:t>
            </a:r>
          </a:p>
          <a:p>
            <a:pPr marL="0" indent="0">
              <a:buNone/>
            </a:pPr>
            <a:r>
              <a:rPr lang="it-IT" dirty="0" smtClean="0"/>
              <a:t>Type:          Imaginary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989729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0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19200"/>
            <a:ext cx="6196405" cy="4503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Elephant" panose="02020904090505020303" pitchFamily="18" charset="0"/>
              </a:rPr>
              <a:t>S</a:t>
            </a:r>
            <a:r>
              <a:rPr lang="en-US" sz="5400" dirty="0" smtClean="0">
                <a:latin typeface="Elephant" panose="02020904090505020303" pitchFamily="18" charset="0"/>
              </a:rPr>
              <a:t>olutions</a:t>
            </a:r>
            <a:endParaRPr lang="en-US" sz="5400" dirty="0">
              <a:latin typeface="Elephant" panose="02020904090505020303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Elephant" panose="02020904090505020303" pitchFamily="18" charset="0"/>
              </a:rPr>
              <a:t>a</a:t>
            </a:r>
            <a:r>
              <a:rPr lang="en-US" dirty="0" smtClean="0">
                <a:latin typeface="Elephant" panose="02020904090505020303" pitchFamily="18" charset="0"/>
              </a:rPr>
              <a:t>re also called:</a:t>
            </a:r>
          </a:p>
          <a:p>
            <a:pPr marL="0" indent="0" algn="ctr">
              <a:buNone/>
            </a:pPr>
            <a:endParaRPr lang="en-US" dirty="0">
              <a:latin typeface="Elephant" panose="02020904090505020303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Elephant" panose="02020904090505020303" pitchFamily="18" charset="0"/>
              </a:rPr>
              <a:t>Roots</a:t>
            </a:r>
          </a:p>
          <a:p>
            <a:pPr marL="0" indent="0">
              <a:buNone/>
            </a:pPr>
            <a:r>
              <a:rPr lang="en-US" sz="4000" smtClean="0">
                <a:latin typeface="Elephant" panose="02020904090505020303" pitchFamily="18" charset="0"/>
              </a:rPr>
              <a:t>   or</a:t>
            </a:r>
            <a:endParaRPr lang="en-US" sz="4000" dirty="0" smtClean="0">
              <a:latin typeface="Elephant" panose="02020904090505020303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Elephant" panose="02020904090505020303" pitchFamily="18" charset="0"/>
              </a:rPr>
              <a:t>Zeroes</a:t>
            </a:r>
            <a:endParaRPr lang="en-US" sz="4000" dirty="0">
              <a:latin typeface="Elephant" panose="0202090409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743201"/>
            <a:ext cx="28194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0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1288</TotalTime>
  <Words>277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Brush Script MT</vt:lpstr>
      <vt:lpstr>Calibri</vt:lpstr>
      <vt:lpstr>Cambria Math</vt:lpstr>
      <vt:lpstr>Constantia</vt:lpstr>
      <vt:lpstr>Elephant</vt:lpstr>
      <vt:lpstr>Franklin Gothic Book</vt:lpstr>
      <vt:lpstr>Garamond</vt:lpstr>
      <vt:lpstr>Rage Italic</vt:lpstr>
      <vt:lpstr>Times New Roman</vt:lpstr>
      <vt:lpstr>Wingdings</vt:lpstr>
      <vt:lpstr>iRespondQuestionMaster</vt:lpstr>
      <vt:lpstr>iRespondGraphMaster</vt:lpstr>
      <vt:lpstr>Pushpin</vt:lpstr>
      <vt:lpstr>Equation</vt:lpstr>
      <vt:lpstr>MathType 6.0 Equation</vt:lpstr>
      <vt:lpstr>Warm Up: </vt:lpstr>
      <vt:lpstr>4-5    Quadratic Formula  Discriminant &amp; Types of Solutions</vt:lpstr>
      <vt:lpstr>You can solve a quadratic by using a Formula</vt:lpstr>
      <vt:lpstr>How do you find the discriminant?</vt:lpstr>
      <vt:lpstr>How do you find the discriminant?</vt:lpstr>
      <vt:lpstr>What does the discriminant of a quadratic equation tell us about the solutions?  </vt:lpstr>
      <vt:lpstr>What does the discriminant of a quadratic equation tell us about the solutions?  </vt:lpstr>
      <vt:lpstr>What does the discriminant of a quadratic equation tell us about the solutions?  </vt:lpstr>
      <vt:lpstr>PowerPoint Presentation</vt:lpstr>
      <vt:lpstr>Find the Discriminant &amp; the number and type of solutions</vt:lpstr>
      <vt:lpstr>Find the Discriminant &amp; the number and type of solutions</vt:lpstr>
      <vt:lpstr>PowerPoint Presentation</vt:lpstr>
      <vt:lpstr>PowerPoint Presentation</vt:lpstr>
      <vt:lpstr>Solve a quadratic by using a Formula</vt:lpstr>
      <vt:lpstr>You can solve a quadratic by using a Formula</vt:lpstr>
      <vt:lpstr>The Quadratic Formula</vt:lpstr>
      <vt:lpstr>Using the Quadratic Formula</vt:lpstr>
      <vt:lpstr>Using the Quadratic Formula</vt:lpstr>
      <vt:lpstr>Using the Quadratic Formula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5.6 Quadratic Formula &amp; Discriminant</dc:title>
  <dc:creator>julie.geoghagan</dc:creator>
  <cp:lastModifiedBy>Cim Keith</cp:lastModifiedBy>
  <cp:revision>63</cp:revision>
  <dcterms:created xsi:type="dcterms:W3CDTF">2003-11-10T15:47:28Z</dcterms:created>
  <dcterms:modified xsi:type="dcterms:W3CDTF">2017-01-15T21:58:23Z</dcterms:modified>
</cp:coreProperties>
</file>