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7" r:id="rId1"/>
  </p:sldMasterIdLst>
  <p:notesMasterIdLst>
    <p:notesMasterId r:id="rId25"/>
  </p:notesMasterIdLst>
  <p:handoutMasterIdLst>
    <p:handoutMasterId r:id="rId26"/>
  </p:handoutMasterIdLst>
  <p:sldIdLst>
    <p:sldId id="303" r:id="rId2"/>
    <p:sldId id="316" r:id="rId3"/>
    <p:sldId id="290" r:id="rId4"/>
    <p:sldId id="320" r:id="rId5"/>
    <p:sldId id="319" r:id="rId6"/>
    <p:sldId id="278" r:id="rId7"/>
    <p:sldId id="321" r:id="rId8"/>
    <p:sldId id="270" r:id="rId9"/>
    <p:sldId id="279" r:id="rId10"/>
    <p:sldId id="322" r:id="rId11"/>
    <p:sldId id="324" r:id="rId12"/>
    <p:sldId id="323" r:id="rId13"/>
    <p:sldId id="302" r:id="rId14"/>
    <p:sldId id="305" r:id="rId15"/>
    <p:sldId id="306" r:id="rId16"/>
    <p:sldId id="310" r:id="rId17"/>
    <p:sldId id="311" r:id="rId18"/>
    <p:sldId id="307" r:id="rId19"/>
    <p:sldId id="308" r:id="rId20"/>
    <p:sldId id="312" r:id="rId21"/>
    <p:sldId id="317" r:id="rId22"/>
    <p:sldId id="313" r:id="rId23"/>
    <p:sldId id="315" r:id="rId2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CCFF99"/>
    <a:srgbClr val="FFCCFF"/>
    <a:srgbClr val="FFFFCC"/>
    <a:srgbClr val="CCFF66"/>
    <a:srgbClr val="99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jpeg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2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280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72280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0A614E1-B684-40B9-A573-53F25EBA0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6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2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22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D757F5-D676-4446-9CB0-07ACC4D933B1}" type="datetimeFigureOut">
              <a:rPr lang="en-US"/>
              <a:pPr>
                <a:defRPr/>
              </a:pPr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34"/>
            <a:ext cx="5608320" cy="4155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280"/>
            <a:ext cx="3037840" cy="4622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280"/>
            <a:ext cx="3037840" cy="4622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B82CD0-BDF2-4891-93DA-437977683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28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3C2142-1FFB-4D94-BC3C-01FF52FC9AA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16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AB531-607B-4AD6-B638-5B9D66D64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116F9-F7AF-4A13-B532-C7628CEC6F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1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EBBA0-2BFA-40E6-92F6-4042501CED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3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B69DC-0DA4-4D66-9345-E76F0DB1E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F2E6D-60A4-4AAF-A35D-9D2E8A7623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0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13DEE-4E9B-4830-8403-DC438DD2C2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2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0BDD3-882E-4266-99A9-3DD208EF2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0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9D324-4F7D-42FA-A514-888D2DC29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9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77622-5777-4DBD-884F-09AEF0FF2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C93EB-CC94-4CB2-B5EC-E16E4531FF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40B7-F35E-492C-97B3-C8E6BF3AD4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9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249B9-7C1F-4313-8003-95E545813B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2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677090-1854-4A9F-90B4-C0AA6E9F0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5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2.wmf"/><Relationship Id="rId5" Type="http://schemas.openxmlformats.org/officeDocument/2006/relationships/image" Target="../media/image18.jpeg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30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1905000"/>
            <a:ext cx="334645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81000" y="482600"/>
            <a:ext cx="8267700" cy="111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3C6"/>
                </a:solidFill>
                <a:effectLst>
                  <a:outerShdw dist="85194" dir="14606097" algn="ctr" rotWithShape="0">
                    <a:srgbClr val="E19100"/>
                  </a:outerShdw>
                </a:effectLst>
                <a:latin typeface="Times New Roman"/>
                <a:cs typeface="Times New Roman"/>
              </a:rPr>
              <a:t>Writing Equations of Circles</a:t>
            </a:r>
            <a:endParaRPr lang="en-US" sz="80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3C6"/>
              </a:solidFill>
              <a:effectLst>
                <a:outerShdw dist="85194" dir="14606097" algn="ctr" rotWithShape="0">
                  <a:srgbClr val="E191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4099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097194"/>
              </p:ext>
            </p:extLst>
          </p:nvPr>
        </p:nvGraphicFramePr>
        <p:xfrm>
          <a:off x="838200" y="1860545"/>
          <a:ext cx="765968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3" imgW="1397000" imgH="279400" progId="Equation.DSMT4">
                  <p:embed/>
                </p:oleObj>
              </mc:Choice>
              <mc:Fallback>
                <p:oleObj name="Equation" r:id="rId3" imgW="13970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60545"/>
                        <a:ext cx="7659688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838200"/>
            <a:ext cx="693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ahoma" pitchFamily="34" charset="0"/>
              </a:rPr>
              <a:t>How is the equation of a circle similar to Pythagorean </a:t>
            </a:r>
            <a:r>
              <a:rPr lang="en-US" sz="2800" b="1" dirty="0">
                <a:latin typeface="Tahoma" pitchFamily="34" charset="0"/>
              </a:rPr>
              <a:t>Theorem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810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Tahoma" pitchFamily="34" charset="0"/>
              </a:rPr>
              <a:t>Center: (h, k)  Radius: r</a:t>
            </a:r>
            <a:endParaRPr lang="en-US" sz="3600" b="1" u="sng" dirty="0">
              <a:latin typeface="Tahoma" pitchFamily="34" charset="0"/>
            </a:endParaRPr>
          </a:p>
          <a:p>
            <a:endParaRPr lang="en-US" b="1" u="sng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8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19200" y="990600"/>
                <a:ext cx="6988644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Write the Equation of the Circle in Standard Form.</a:t>
                </a:r>
              </a:p>
              <a:p>
                <a:pPr algn="ctr"/>
                <a:r>
                  <a:rPr lang="en-US" sz="2400" dirty="0" smtClean="0"/>
                  <a:t>Change:    </a:t>
                </a:r>
                <a:r>
                  <a:rPr lang="en-US" sz="2800" b="1" dirty="0" smtClean="0"/>
                  <a:t>General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b="1" dirty="0" smtClean="0"/>
                  <a:t> Standard</a:t>
                </a:r>
                <a:endParaRPr lang="en-US" sz="28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990600"/>
                <a:ext cx="6988644" cy="892552"/>
              </a:xfrm>
              <a:prstGeom prst="rect">
                <a:avLst/>
              </a:prstGeom>
              <a:blipFill>
                <a:blip r:embed="rId3"/>
                <a:stretch>
                  <a:fillRect l="-1309" t="-4795" r="-349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330360"/>
              </p:ext>
            </p:extLst>
          </p:nvPr>
        </p:nvGraphicFramePr>
        <p:xfrm>
          <a:off x="1295400" y="1981200"/>
          <a:ext cx="508899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4" imgW="1498320" imgH="228600" progId="Equation.DSMT4">
                  <p:embed/>
                </p:oleObj>
              </mc:Choice>
              <mc:Fallback>
                <p:oleObj name="Equation" r:id="rId4" imgW="1498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1981200"/>
                        <a:ext cx="5088993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9200" y="5334000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 = 4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5410200"/>
            <a:ext cx="2255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Center</a:t>
            </a:r>
            <a:r>
              <a:rPr lang="en-US" sz="2400" dirty="0" smtClean="0"/>
              <a:t>  (3, -2)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993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3"/>
          <p:cNvGraphicFramePr>
            <a:graphicFrameLocks noChangeAspect="1"/>
          </p:cNvGraphicFramePr>
          <p:nvPr/>
        </p:nvGraphicFramePr>
        <p:xfrm>
          <a:off x="1981200" y="2743200"/>
          <a:ext cx="5794375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3" imgW="1727200" imgH="736600" progId="Equation.DSMT4">
                  <p:embed/>
                </p:oleObj>
              </mc:Choice>
              <mc:Fallback>
                <p:oleObj name="Equation" r:id="rId3" imgW="1727200" imgH="736600" progId="Equation.DSMT4">
                  <p:embed/>
                  <p:pic>
                    <p:nvPicPr>
                      <p:cNvPr id="2663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43200"/>
                        <a:ext cx="5794375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676400" y="4419600"/>
            <a:ext cx="5029200" cy="838200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676400" y="3581400"/>
            <a:ext cx="6553200" cy="838200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76200"/>
            <a:ext cx="8305800" cy="1676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Getting an equation into standard form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228600" y="1981200"/>
            <a:ext cx="8229600" cy="2778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/>
              <a:t>Example: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</a:t>
            </a:r>
          </a:p>
        </p:txBody>
      </p:sp>
      <p:graphicFrame>
        <p:nvGraphicFramePr>
          <p:cNvPr id="26630" name="Object 2"/>
          <p:cNvGraphicFramePr>
            <a:graphicFrameLocks noChangeAspect="1"/>
          </p:cNvGraphicFramePr>
          <p:nvPr/>
        </p:nvGraphicFramePr>
        <p:xfrm>
          <a:off x="1752600" y="1676400"/>
          <a:ext cx="53149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Equation" r:id="rId5" imgW="1193800" imgH="228600" progId="Equation.DSMT4">
                  <p:embed/>
                </p:oleObj>
              </mc:Choice>
              <mc:Fallback>
                <p:oleObj name="Equation" r:id="rId5" imgW="1193800" imgH="228600" progId="Equation.DSMT4">
                  <p:embed/>
                  <p:pic>
                    <p:nvPicPr>
                      <p:cNvPr id="266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53149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62000" y="5715000"/>
            <a:ext cx="693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/>
              <a:t>Center: (4, 0)   r: 3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7620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write the standard equation of a translated circle, you </a:t>
            </a:r>
            <a:r>
              <a:rPr lang="en-US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will </a:t>
            </a: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need to </a:t>
            </a:r>
            <a:r>
              <a:rPr lang="en-US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complete the square. </a:t>
            </a:r>
            <a:endParaRPr lang="en-US" sz="2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kern="0" dirty="0">
                <a:latin typeface="+mn-lt"/>
              </a:rPr>
              <a:t>       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kern="0" dirty="0">
                <a:latin typeface="+mn-lt"/>
              </a:rPr>
              <a:t>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14800" y="3657600"/>
            <a:ext cx="457200" cy="5334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08838" y="3657600"/>
            <a:ext cx="457200" cy="5334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9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26627" grpId="0" build="p"/>
      <p:bldP spid="26629" grpId="0" build="p"/>
      <p:bldP spid="26633" grpId="0"/>
      <p:bldP spid="8" grpId="0" build="p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Example!!!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 smtClean="0">
                <a:solidFill>
                  <a:srgbClr val="0066FF"/>
                </a:solidFill>
              </a:rPr>
              <a:t>Write the standard equation for the circle.  State the center and radius.</a:t>
            </a:r>
          </a:p>
          <a:p>
            <a:pPr algn="ctr" eaLnBrk="1" hangingPunct="1">
              <a:buFont typeface="Arial" charset="0"/>
              <a:buNone/>
            </a:pPr>
            <a:endParaRPr lang="en-US" b="1" smtClean="0">
              <a:solidFill>
                <a:srgbClr val="0066FF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752475" y="2286000"/>
          <a:ext cx="77819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Equation" r:id="rId3" imgW="1803400" imgH="228600" progId="Equation.DSMT4">
                  <p:embed/>
                </p:oleObj>
              </mc:Choice>
              <mc:Fallback>
                <p:oleObj name="Equation" r:id="rId3" imgW="1803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286000"/>
                        <a:ext cx="778192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6116638" y="5486400"/>
          <a:ext cx="29511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5" imgW="1041400" imgH="457200" progId="Equation.DSMT4">
                  <p:embed/>
                </p:oleObj>
              </mc:Choice>
              <mc:Fallback>
                <p:oleObj name="Equation" r:id="rId5" imgW="10414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5486400"/>
                        <a:ext cx="295116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Calisto MT" pitchFamily="18" charset="0"/>
              </a:rPr>
              <a:t>Now we will work backwards and find the equation of a circle</a:t>
            </a:r>
            <a:endParaRPr lang="en-US" sz="5400" b="1" dirty="0">
              <a:solidFill>
                <a:srgbClr val="00B050"/>
              </a:solidFill>
              <a:latin typeface="Calisto MT" pitchFamily="18" charset="0"/>
            </a:endParaRPr>
          </a:p>
        </p:txBody>
      </p:sp>
      <p:graphicFrame>
        <p:nvGraphicFramePr>
          <p:cNvPr id="225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398063"/>
              </p:ext>
            </p:extLst>
          </p:nvPr>
        </p:nvGraphicFramePr>
        <p:xfrm>
          <a:off x="2057400" y="2743200"/>
          <a:ext cx="529113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3" imgW="1384200" imgH="228600" progId="Equation.DSMT4">
                  <p:embed/>
                </p:oleObj>
              </mc:Choice>
              <mc:Fallback>
                <p:oleObj name="Equation" r:id="rId3" imgW="1384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529113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4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71600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Comic Sans MS" pitchFamily="66" charset="0"/>
              </a:rPr>
              <a:t>Write the equation </a:t>
            </a:r>
            <a:r>
              <a:rPr lang="en-US" sz="3400" dirty="0" smtClean="0">
                <a:latin typeface="Comic Sans MS" pitchFamily="66" charset="0"/>
              </a:rPr>
              <a:t>of a circle with the </a:t>
            </a:r>
            <a:r>
              <a:rPr lang="en-US" sz="3400" b="1" dirty="0" smtClean="0">
                <a:latin typeface="Comic Sans MS" pitchFamily="66" charset="0"/>
              </a:rPr>
              <a:t>radius of 5</a:t>
            </a:r>
            <a:r>
              <a:rPr lang="en-US" sz="3400" dirty="0" smtClean="0">
                <a:latin typeface="Comic Sans MS" pitchFamily="66" charset="0"/>
              </a:rPr>
              <a:t> and whose </a:t>
            </a:r>
            <a:r>
              <a:rPr lang="en-US" sz="3400" b="1" dirty="0" smtClean="0">
                <a:latin typeface="Comic Sans MS" pitchFamily="66" charset="0"/>
              </a:rPr>
              <a:t>center is the origin</a:t>
            </a:r>
            <a:r>
              <a:rPr lang="en-US" sz="3400" dirty="0" smtClean="0">
                <a:latin typeface="Comic Sans MS" pitchFamily="66" charset="0"/>
              </a:rPr>
              <a:t>.</a:t>
            </a:r>
            <a:endParaRPr lang="en-US" sz="3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Rectangle 11"/>
          <p:cNvSpPr>
            <a:spLocks noGrp="1" noChangeArrowheads="1"/>
          </p:cNvSpPr>
          <p:nvPr>
            <p:ph sz="half" idx="1"/>
          </p:nvPr>
        </p:nvSpPr>
        <p:spPr>
          <a:xfrm>
            <a:off x="152400" y="762000"/>
            <a:ext cx="8686800" cy="2320925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200" b="1" dirty="0" smtClean="0">
                <a:latin typeface="Calisto MT" pitchFamily="18" charset="0"/>
              </a:rPr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latin typeface="Calisto MT" pitchFamily="18" charset="0"/>
              </a:rPr>
              <a:t>      Write the standard equation for the translated circle with center at (-2, 3)and a radius of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1905000" y="5181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6613525" y="5065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25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0203"/>
              </p:ext>
            </p:extLst>
          </p:nvPr>
        </p:nvGraphicFramePr>
        <p:xfrm>
          <a:off x="2143125" y="2895600"/>
          <a:ext cx="502126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Equation" r:id="rId3" imgW="1422360" imgH="228600" progId="Equation.DSMT4">
                  <p:embed/>
                </p:oleObj>
              </mc:Choice>
              <mc:Fallback>
                <p:oleObj name="Equation" r:id="rId3" imgW="1422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895600"/>
                        <a:ext cx="502126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020685"/>
              </p:ext>
            </p:extLst>
          </p:nvPr>
        </p:nvGraphicFramePr>
        <p:xfrm>
          <a:off x="7758113" y="1890713"/>
          <a:ext cx="7143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5" imgW="317160" imgH="228600" progId="Equation.DSMT4">
                  <p:embed/>
                </p:oleObj>
              </mc:Choice>
              <mc:Fallback>
                <p:oleObj name="Equation" r:id="rId5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58113" y="1890713"/>
                        <a:ext cx="71437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3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Another one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3716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Write the equation of the circle with the center (3,-1) and the radius     .</a:t>
            </a:r>
            <a:endParaRPr lang="en-US" sz="3200" dirty="0">
              <a:solidFill>
                <a:srgbClr val="FF0000"/>
              </a:solidFill>
              <a:latin typeface="Time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98301"/>
              </p:ext>
            </p:extLst>
          </p:nvPr>
        </p:nvGraphicFramePr>
        <p:xfrm>
          <a:off x="2182019" y="4114800"/>
          <a:ext cx="4779962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Equation" r:id="rId3" imgW="1384200" imgH="279360" progId="Equation.DSMT4">
                  <p:embed/>
                </p:oleObj>
              </mc:Choice>
              <mc:Fallback>
                <p:oleObj name="Equation" r:id="rId3" imgW="1384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019" y="4114800"/>
                        <a:ext cx="4779962" cy="9636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82550">
                        <a:solidFill>
                          <a:srgbClr val="993366"/>
                        </a:solidFill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91400" y="1766364"/>
          <a:ext cx="990600" cy="79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Equation" r:id="rId5" imgW="317160" imgH="253800" progId="Equation.DSMT4">
                  <p:embed/>
                </p:oleObj>
              </mc:Choice>
              <mc:Fallback>
                <p:oleObj name="Equation" r:id="rId5" imgW="317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766364"/>
                        <a:ext cx="990600" cy="792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2"/>
          <p:cNvGraphicFramePr>
            <a:graphicFrameLocks noChangeAspect="1"/>
          </p:cNvGraphicFramePr>
          <p:nvPr/>
        </p:nvGraphicFramePr>
        <p:xfrm>
          <a:off x="1676400" y="2438400"/>
          <a:ext cx="529113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2" name="Equation" r:id="rId7" imgW="1384200" imgH="228600" progId="Equation.DSMT4">
                  <p:embed/>
                </p:oleObj>
              </mc:Choice>
              <mc:Fallback>
                <p:oleObj name="Equation" r:id="rId7" imgW="1384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438400"/>
                        <a:ext cx="529113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17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*Always look for Center: _______ and Radius:  _____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1894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200" b="1" dirty="0" smtClean="0">
                <a:latin typeface="Calisto MT" pitchFamily="18" charset="0"/>
              </a:rPr>
              <a:t>Writing equations given a point </a:t>
            </a:r>
            <a:br>
              <a:rPr lang="en-US" sz="4200" b="1" dirty="0" smtClean="0">
                <a:latin typeface="Calisto MT" pitchFamily="18" charset="0"/>
              </a:rPr>
            </a:br>
            <a:endParaRPr lang="en-US" dirty="0" smtClean="0">
              <a:latin typeface="Calisto MT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66700" y="2514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1752600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sto MT" pitchFamily="18" charset="0"/>
              </a:rPr>
              <a:t>You </a:t>
            </a:r>
            <a:r>
              <a:rPr lang="en-US" sz="3200" b="1" dirty="0">
                <a:latin typeface="Calisto MT" pitchFamily="18" charset="0"/>
              </a:rPr>
              <a:t>must find the radius 1</a:t>
            </a:r>
            <a:r>
              <a:rPr lang="en-US" sz="3200" b="1" baseline="30000" dirty="0">
                <a:latin typeface="Calisto MT" pitchFamily="18" charset="0"/>
              </a:rPr>
              <a:t>st</a:t>
            </a:r>
            <a:r>
              <a:rPr lang="en-US" sz="3200" b="1" dirty="0">
                <a:latin typeface="Calisto MT" pitchFamily="18" charset="0"/>
              </a:rPr>
              <a:t> using the distance formula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155664"/>
              </p:ext>
            </p:extLst>
          </p:nvPr>
        </p:nvGraphicFramePr>
        <p:xfrm>
          <a:off x="2057400" y="3429000"/>
          <a:ext cx="559904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3" imgW="1650960" imgH="291960" progId="Equation.DSMT4">
                  <p:embed/>
                </p:oleObj>
              </mc:Choice>
              <mc:Fallback>
                <p:oleObj name="Equation" r:id="rId3" imgW="1650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3429000"/>
                        <a:ext cx="559904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920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graphicFrame>
        <p:nvGraphicFramePr>
          <p:cNvPr id="34820" name="Object 2" descr="Parchme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646698"/>
              </p:ext>
            </p:extLst>
          </p:nvPr>
        </p:nvGraphicFramePr>
        <p:xfrm>
          <a:off x="441325" y="1538288"/>
          <a:ext cx="414655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3" name="Equation" r:id="rId3" imgW="1650960" imgH="291960" progId="Equation.DSMT4">
                  <p:embed/>
                </p:oleObj>
              </mc:Choice>
              <mc:Fallback>
                <p:oleObj name="Equation" r:id="rId3" imgW="1650960" imgH="29196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38288"/>
                        <a:ext cx="4146550" cy="963612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3" descr="Parchment"/>
          <p:cNvGraphicFramePr>
            <a:graphicFrameLocks/>
          </p:cNvGraphicFramePr>
          <p:nvPr/>
        </p:nvGraphicFramePr>
        <p:xfrm>
          <a:off x="304800" y="2971800"/>
          <a:ext cx="426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4" name="Equation" r:id="rId6" imgW="1409700" imgH="241300" progId="Equation.3">
                  <p:embed/>
                </p:oleObj>
              </mc:Choice>
              <mc:Fallback>
                <p:oleObj name="Equation" r:id="rId6" imgW="1409700" imgH="2413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71800"/>
                        <a:ext cx="4267200" cy="9906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4" descr="Parchment"/>
          <p:cNvGraphicFramePr>
            <a:graphicFrameLocks/>
          </p:cNvGraphicFramePr>
          <p:nvPr/>
        </p:nvGraphicFramePr>
        <p:xfrm>
          <a:off x="533400" y="4648200"/>
          <a:ext cx="350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5" name="Equation" r:id="rId8" imgW="800100" imgH="190500" progId="Equation.DSMT4">
                  <p:embed/>
                </p:oleObj>
              </mc:Choice>
              <mc:Fallback>
                <p:oleObj name="Equation" r:id="rId8" imgW="800100" imgH="19050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48200"/>
                        <a:ext cx="3505200" cy="9144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5" descr="Parchment"/>
          <p:cNvGraphicFramePr>
            <a:graphicFrameLocks/>
          </p:cNvGraphicFramePr>
          <p:nvPr/>
        </p:nvGraphicFramePr>
        <p:xfrm>
          <a:off x="5334000" y="2667000"/>
          <a:ext cx="2514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6" name="Equation" r:id="rId10" imgW="508000" imgH="190500" progId="Equation.3">
                  <p:embed/>
                </p:oleObj>
              </mc:Choice>
              <mc:Fallback>
                <p:oleObj name="Equation" r:id="rId10" imgW="508000" imgH="1905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667000"/>
                        <a:ext cx="2514600" cy="7620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6" descr="Parchment"/>
          <p:cNvGraphicFramePr>
            <a:graphicFrameLocks noChangeAspect="1"/>
          </p:cNvGraphicFramePr>
          <p:nvPr/>
        </p:nvGraphicFramePr>
        <p:xfrm>
          <a:off x="4953000" y="3733800"/>
          <a:ext cx="37052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7" name="Equation" r:id="rId12" imgW="762000" imgH="203200" progId="Equation.3">
                  <p:embed/>
                </p:oleObj>
              </mc:Choice>
              <mc:Fallback>
                <p:oleObj name="Equation" r:id="rId12" imgW="762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33800"/>
                        <a:ext cx="3705225" cy="989013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4724400" y="3505200"/>
            <a:ext cx="4191000" cy="16002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617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*Always look for Center: _______ and Radius:  _____</a:t>
            </a:r>
            <a:endParaRPr lang="en-US" sz="3200" b="1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19100" y="228600"/>
            <a:ext cx="84963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7030A0"/>
                </a:solidFill>
                <a:latin typeface="Calisto MT" pitchFamily="18" charset="0"/>
              </a:rPr>
              <a:t>Write the equation of the circle with the point (4,5) on the circle and the origin as it’s center.</a:t>
            </a:r>
            <a:endParaRPr lang="en-US" sz="3200" dirty="0">
              <a:solidFill>
                <a:srgbClr val="7030A0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93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381000" y="482600"/>
            <a:ext cx="8267700" cy="111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3C6"/>
                </a:solidFill>
                <a:effectLst>
                  <a:outerShdw dist="85194" dir="14606097" algn="ctr" rotWithShape="0">
                    <a:srgbClr val="E19100"/>
                  </a:outerShdw>
                </a:effectLst>
                <a:latin typeface="Times New Roman"/>
                <a:cs typeface="Times New Roman"/>
              </a:rPr>
              <a:t>CONIC SECTIONS</a:t>
            </a:r>
          </a:p>
        </p:txBody>
      </p:sp>
      <p:pic>
        <p:nvPicPr>
          <p:cNvPr id="5" name="Picture 4" descr="http://academic.sun.ac.za/mathed/shoma/assets/coni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08" y="2057400"/>
            <a:ext cx="5854383" cy="42329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5347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8763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empus Sans ITC" pitchFamily="82" charset="0"/>
              </a:rPr>
              <a:t>Find equation of circle passing through (5, 1) with the center at (2,-3)</a:t>
            </a:r>
          </a:p>
        </p:txBody>
      </p:sp>
      <p:sp>
        <p:nvSpPr>
          <p:cNvPr id="20487" name="Rectangle 7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96275" y="636905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70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162800" y="6369050"/>
            <a:ext cx="100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797499"/>
              </p:ext>
            </p:extLst>
          </p:nvPr>
        </p:nvGraphicFramePr>
        <p:xfrm>
          <a:off x="2514600" y="3200400"/>
          <a:ext cx="48704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3" imgW="1600200" imgH="317160" progId="Equation.DSMT4">
                  <p:embed/>
                </p:oleObj>
              </mc:Choice>
              <mc:Fallback>
                <p:oleObj name="Equation" r:id="rId3" imgW="1600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00400"/>
                        <a:ext cx="487045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266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empus Sans ITC" pitchFamily="82" charset="0"/>
              </a:rPr>
              <a:t>Find </a:t>
            </a:r>
            <a:r>
              <a:rPr lang="en-US" sz="3200" dirty="0">
                <a:latin typeface="Tempus Sans ITC" pitchFamily="82" charset="0"/>
              </a:rPr>
              <a:t>equation of circle </a:t>
            </a:r>
            <a:r>
              <a:rPr lang="en-US" sz="3200" dirty="0" smtClean="0">
                <a:latin typeface="Tempus Sans ITC" pitchFamily="82" charset="0"/>
              </a:rPr>
              <a:t>with diameter ending at points (5,3) and (-3, 13).</a:t>
            </a:r>
            <a:endParaRPr lang="en-US" sz="3200" dirty="0">
              <a:latin typeface="Tempus Sans ITC" pitchFamily="82" charset="0"/>
            </a:endParaRPr>
          </a:p>
        </p:txBody>
      </p:sp>
      <p:sp>
        <p:nvSpPr>
          <p:cNvPr id="3" name="WordArt 7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086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Another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753618"/>
            <a:ext cx="3151826" cy="306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6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6314" y="419100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Last thing!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Verifying if a point lies on a circle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6314" y="2122714"/>
            <a:ext cx="8229600" cy="68580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Plug the point into the equation of the circle and see if the resulting equation is true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48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6314" y="419100"/>
            <a:ext cx="8229600" cy="685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Example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96" y="1524000"/>
            <a:ext cx="798021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061476"/>
              </p:ext>
            </p:extLst>
          </p:nvPr>
        </p:nvGraphicFramePr>
        <p:xfrm>
          <a:off x="2057400" y="2743200"/>
          <a:ext cx="461168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2" name="Equation" r:id="rId4" imgW="1562040" imgH="253800" progId="Equation.DSMT4">
                  <p:embed/>
                </p:oleObj>
              </mc:Choice>
              <mc:Fallback>
                <p:oleObj name="Equation" r:id="rId4" imgW="15620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4611688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474918"/>
              </p:ext>
            </p:extLst>
          </p:nvPr>
        </p:nvGraphicFramePr>
        <p:xfrm>
          <a:off x="1816100" y="3981450"/>
          <a:ext cx="524986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3" name="Equation" r:id="rId6" imgW="1777680" imgH="241200" progId="Equation.DSMT4">
                  <p:embed/>
                </p:oleObj>
              </mc:Choice>
              <mc:Fallback>
                <p:oleObj name="Equation" r:id="rId6" imgW="177768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3981450"/>
                        <a:ext cx="5249863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193426"/>
              </p:ext>
            </p:extLst>
          </p:nvPr>
        </p:nvGraphicFramePr>
        <p:xfrm>
          <a:off x="3746500" y="4895850"/>
          <a:ext cx="1498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4" name="Equation" r:id="rId8" imgW="507960" imgH="177480" progId="Equation.DSMT4">
                  <p:embed/>
                </p:oleObj>
              </mc:Choice>
              <mc:Fallback>
                <p:oleObj name="Equation" r:id="rId8" imgW="5079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4895850"/>
                        <a:ext cx="1498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48172"/>
              </p:ext>
            </p:extLst>
          </p:nvPr>
        </p:nvGraphicFramePr>
        <p:xfrm>
          <a:off x="4186238" y="5562600"/>
          <a:ext cx="7493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5" name="Equation" r:id="rId10" imgW="253800" imgH="177480" progId="Equation.DSMT4">
                  <p:embed/>
                </p:oleObj>
              </mc:Choice>
              <mc:Fallback>
                <p:oleObj name="Equation" r:id="rId10" imgW="25380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8" y="5562600"/>
                        <a:ext cx="7493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536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7467600" cy="4114800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will only look at Circles this year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858000" cy="2387600"/>
          </a:xfrm>
        </p:spPr>
        <p:txBody>
          <a:bodyPr/>
          <a:lstStyle/>
          <a:p>
            <a:r>
              <a:rPr lang="en-US" dirty="0" smtClean="0"/>
              <a:t>Definition of a Circle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set of all points a given distance from a point (center)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31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[image]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24384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8600" y="1826529"/>
                <a:ext cx="4855625" cy="6141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826529"/>
                <a:ext cx="4855625" cy="6141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1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76250" y="472281"/>
            <a:ext cx="8191500" cy="4846638"/>
            <a:chOff x="573644" y="1"/>
            <a:chExt cx="8190423" cy="4846320"/>
          </a:xfrm>
        </p:grpSpPr>
        <p:grpSp>
          <p:nvGrpSpPr>
            <p:cNvPr id="12302" name="Group 5"/>
            <p:cNvGrpSpPr>
              <a:grpSpLocks noChangeAspect="1"/>
            </p:cNvGrpSpPr>
            <p:nvPr/>
          </p:nvGrpSpPr>
          <p:grpSpPr bwMode="auto">
            <a:xfrm>
              <a:off x="573644" y="1"/>
              <a:ext cx="8190423" cy="4846320"/>
              <a:chOff x="2463" y="3008"/>
              <a:chExt cx="7860" cy="4783"/>
            </a:xfrm>
          </p:grpSpPr>
          <p:sp>
            <p:nvSpPr>
              <p:cNvPr id="12306" name="AutoShape 6"/>
              <p:cNvSpPr>
                <a:spLocks noChangeAspect="1" noChangeArrowheads="1"/>
              </p:cNvSpPr>
              <p:nvPr/>
            </p:nvSpPr>
            <p:spPr bwMode="auto">
              <a:xfrm>
                <a:off x="2463" y="3008"/>
                <a:ext cx="7860" cy="47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Line 7"/>
              <p:cNvSpPr>
                <a:spLocks noChangeShapeType="1"/>
              </p:cNvSpPr>
              <p:nvPr/>
            </p:nvSpPr>
            <p:spPr bwMode="auto">
              <a:xfrm flipV="1">
                <a:off x="6123" y="3471"/>
                <a:ext cx="0" cy="30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8"/>
              <p:cNvSpPr>
                <a:spLocks noChangeShapeType="1"/>
              </p:cNvSpPr>
              <p:nvPr/>
            </p:nvSpPr>
            <p:spPr bwMode="auto">
              <a:xfrm>
                <a:off x="6123" y="4242"/>
                <a:ext cx="0" cy="23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Line 9"/>
              <p:cNvSpPr>
                <a:spLocks noChangeShapeType="1"/>
              </p:cNvSpPr>
              <p:nvPr/>
            </p:nvSpPr>
            <p:spPr bwMode="auto">
              <a:xfrm>
                <a:off x="4773" y="5014"/>
                <a:ext cx="30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Line 10"/>
              <p:cNvSpPr>
                <a:spLocks noChangeShapeType="1"/>
              </p:cNvSpPr>
              <p:nvPr/>
            </p:nvSpPr>
            <p:spPr bwMode="auto">
              <a:xfrm flipH="1">
                <a:off x="4473" y="5014"/>
                <a:ext cx="16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Oval 11"/>
              <p:cNvSpPr>
                <a:spLocks noChangeArrowheads="1"/>
              </p:cNvSpPr>
              <p:nvPr/>
            </p:nvSpPr>
            <p:spPr bwMode="auto">
              <a:xfrm>
                <a:off x="5123" y="3986"/>
                <a:ext cx="1915" cy="190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Line 12"/>
              <p:cNvSpPr>
                <a:spLocks noChangeShapeType="1"/>
              </p:cNvSpPr>
              <p:nvPr/>
            </p:nvSpPr>
            <p:spPr bwMode="auto">
              <a:xfrm flipV="1">
                <a:off x="6123" y="3986"/>
                <a:ext cx="0" cy="15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13"/>
              <p:cNvSpPr>
                <a:spLocks noChangeShapeType="1"/>
              </p:cNvSpPr>
              <p:nvPr/>
            </p:nvSpPr>
            <p:spPr bwMode="auto">
              <a:xfrm>
                <a:off x="5223" y="5014"/>
                <a:ext cx="19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Line 14"/>
              <p:cNvSpPr>
                <a:spLocks noChangeShapeType="1"/>
              </p:cNvSpPr>
              <p:nvPr/>
            </p:nvSpPr>
            <p:spPr bwMode="auto">
              <a:xfrm>
                <a:off x="6123" y="5477"/>
                <a:ext cx="0" cy="6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Line 15"/>
              <p:cNvSpPr>
                <a:spLocks noChangeShapeType="1"/>
              </p:cNvSpPr>
              <p:nvPr/>
            </p:nvSpPr>
            <p:spPr bwMode="auto">
              <a:xfrm flipH="1">
                <a:off x="4923" y="5014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3" name="Line 18"/>
            <p:cNvSpPr>
              <a:spLocks noChangeShapeType="1"/>
            </p:cNvSpPr>
            <p:nvPr/>
          </p:nvSpPr>
          <p:spPr bwMode="auto">
            <a:xfrm flipV="1">
              <a:off x="4343400" y="1295400"/>
              <a:ext cx="762000" cy="730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Text Box 20"/>
            <p:cNvSpPr txBox="1">
              <a:spLocks noChangeArrowheads="1"/>
            </p:cNvSpPr>
            <p:nvPr/>
          </p:nvSpPr>
          <p:spPr bwMode="auto">
            <a:xfrm>
              <a:off x="5105400" y="990600"/>
              <a:ext cx="83926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(x, y)</a:t>
              </a:r>
            </a:p>
          </p:txBody>
        </p:sp>
        <p:sp>
          <p:nvSpPr>
            <p:cNvPr id="12305" name="Text Box 19"/>
            <p:cNvSpPr txBox="1">
              <a:spLocks noChangeArrowheads="1"/>
            </p:cNvSpPr>
            <p:nvPr/>
          </p:nvSpPr>
          <p:spPr bwMode="auto">
            <a:xfrm>
              <a:off x="4543571" y="1385888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r</a:t>
              </a:r>
            </a:p>
          </p:txBody>
        </p:sp>
      </p:grpSp>
      <p:sp>
        <p:nvSpPr>
          <p:cNvPr id="35861" name="AutoShape 21"/>
          <p:cNvSpPr>
            <a:spLocks noChangeArrowheads="1"/>
          </p:cNvSpPr>
          <p:nvPr/>
        </p:nvSpPr>
        <p:spPr bwMode="auto">
          <a:xfrm>
            <a:off x="4941133" y="1718957"/>
            <a:ext cx="134938" cy="16668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788733" y="201650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533055" y="2544257"/>
            <a:ext cx="30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x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4986831" y="2421657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029200" y="1802301"/>
            <a:ext cx="0" cy="6193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290613" y="2514600"/>
            <a:ext cx="7894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91680" y="4566330"/>
                <a:ext cx="51978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566330"/>
                <a:ext cx="5197865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5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" t="5333" r="3999" b="6667"/>
          <a:stretch>
            <a:fillRect/>
          </a:stretch>
        </p:blipFill>
        <p:spPr bwMode="auto">
          <a:xfrm>
            <a:off x="5181600" y="2136615"/>
            <a:ext cx="3276600" cy="318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586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>
                    <a:alpha val="43921"/>
                  </a:srgbClr>
                </a:solidFill>
                <a:latin typeface="Arial Black"/>
              </a:rPr>
              <a:t>Circles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0" y="1887538"/>
            <a:ext cx="769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empus Sans ITC" pitchFamily="82" charset="0"/>
              </a:rPr>
              <a:t>Find the radius and graph.</a:t>
            </a:r>
          </a:p>
        </p:txBody>
      </p:sp>
      <p:sp>
        <p:nvSpPr>
          <p:cNvPr id="14343" name="Rectangle 7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20075" y="6369050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70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086600" y="6369050"/>
            <a:ext cx="1000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1447800" y="12954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FF0000"/>
                </a:solidFill>
              </a:rPr>
              <a:t>Center at the origin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4800" y="2743200"/>
            <a:ext cx="419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latin typeface="Tempus Sans ITC" pitchFamily="82" charset="0"/>
              </a:rPr>
              <a:t>(x+1)</a:t>
            </a:r>
            <a:r>
              <a:rPr lang="en-US" sz="3600" baseline="30000" dirty="0" smtClean="0">
                <a:latin typeface="Tempus Sans ITC" pitchFamily="82" charset="0"/>
              </a:rPr>
              <a:t>2</a:t>
            </a:r>
            <a:r>
              <a:rPr lang="en-US" sz="3600" dirty="0" smtClean="0">
                <a:latin typeface="Tempus Sans ITC" pitchFamily="82" charset="0"/>
              </a:rPr>
              <a:t> </a:t>
            </a:r>
            <a:r>
              <a:rPr lang="en-US" sz="3600" dirty="0">
                <a:latin typeface="Tempus Sans ITC" pitchFamily="82" charset="0"/>
              </a:rPr>
              <a:t>+ </a:t>
            </a:r>
            <a:r>
              <a:rPr lang="en-US" sz="3600" dirty="0" smtClean="0">
                <a:latin typeface="Tempus Sans ITC" pitchFamily="82" charset="0"/>
              </a:rPr>
              <a:t>(y-2)</a:t>
            </a:r>
            <a:r>
              <a:rPr lang="en-US" sz="3600" baseline="30000" dirty="0" smtClean="0">
                <a:latin typeface="Tempus Sans ITC" pitchFamily="82" charset="0"/>
              </a:rPr>
              <a:t>2</a:t>
            </a:r>
            <a:r>
              <a:rPr lang="en-US" sz="3600" dirty="0" smtClean="0">
                <a:latin typeface="Tempus Sans ITC" pitchFamily="82" charset="0"/>
              </a:rPr>
              <a:t> </a:t>
            </a:r>
            <a:r>
              <a:rPr lang="en-US" sz="3600" dirty="0">
                <a:latin typeface="Tempus Sans ITC" pitchFamily="82" charset="0"/>
              </a:rPr>
              <a:t>= 36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585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5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" t="5333" r="3999" b="6667"/>
          <a:stretch>
            <a:fillRect/>
          </a:stretch>
        </p:blipFill>
        <p:spPr bwMode="auto">
          <a:xfrm>
            <a:off x="4943475" y="2451895"/>
            <a:ext cx="3276600" cy="318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586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>
                    <a:alpha val="43921"/>
                  </a:srgbClr>
                </a:solidFill>
                <a:latin typeface="Arial Black"/>
              </a:rPr>
              <a:t>Circles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0" y="1887538"/>
            <a:ext cx="769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empus Sans ITC" pitchFamily="82" charset="0"/>
              </a:rPr>
              <a:t>Find the radius and graph.</a:t>
            </a:r>
          </a:p>
        </p:txBody>
      </p:sp>
      <p:sp>
        <p:nvSpPr>
          <p:cNvPr id="14343" name="Rectangle 7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20075" y="6369050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70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086600" y="6369050"/>
            <a:ext cx="1000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1447800" y="12954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FF0000"/>
                </a:solidFill>
              </a:rPr>
              <a:t>Center at the origin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4800" y="2743200"/>
            <a:ext cx="434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latin typeface="Tempus Sans ITC" pitchFamily="82" charset="0"/>
              </a:rPr>
              <a:t>(x-0)</a:t>
            </a:r>
            <a:r>
              <a:rPr lang="en-US" sz="3600" baseline="30000" dirty="0" smtClean="0">
                <a:latin typeface="Tempus Sans ITC" pitchFamily="82" charset="0"/>
              </a:rPr>
              <a:t>2</a:t>
            </a:r>
            <a:r>
              <a:rPr lang="en-US" sz="3600" dirty="0" smtClean="0">
                <a:latin typeface="Tempus Sans ITC" pitchFamily="82" charset="0"/>
              </a:rPr>
              <a:t> </a:t>
            </a:r>
            <a:r>
              <a:rPr lang="en-US" sz="3600" dirty="0">
                <a:latin typeface="Tempus Sans ITC" pitchFamily="82" charset="0"/>
              </a:rPr>
              <a:t>+ </a:t>
            </a:r>
            <a:r>
              <a:rPr lang="en-US" sz="3600" dirty="0" smtClean="0">
                <a:latin typeface="Tempus Sans ITC" pitchFamily="82" charset="0"/>
              </a:rPr>
              <a:t>(y-0)</a:t>
            </a:r>
            <a:r>
              <a:rPr lang="en-US" sz="3600" baseline="30000" dirty="0" smtClean="0">
                <a:latin typeface="Tempus Sans ITC" pitchFamily="82" charset="0"/>
              </a:rPr>
              <a:t>2</a:t>
            </a:r>
            <a:r>
              <a:rPr lang="en-US" sz="3600" dirty="0" smtClean="0">
                <a:latin typeface="Tempus Sans ITC" pitchFamily="82" charset="0"/>
              </a:rPr>
              <a:t> </a:t>
            </a:r>
            <a:r>
              <a:rPr lang="en-US" sz="3600" dirty="0">
                <a:latin typeface="Tempus Sans ITC" pitchFamily="82" charset="0"/>
              </a:rPr>
              <a:t>= </a:t>
            </a:r>
            <a:r>
              <a:rPr lang="en-US" sz="3600" dirty="0" smtClean="0">
                <a:latin typeface="Tempus Sans ITC" pitchFamily="82" charset="0"/>
              </a:rPr>
              <a:t>16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" t="5333" r="3999" b="6667"/>
          <a:stretch>
            <a:fillRect/>
          </a:stretch>
        </p:blipFill>
        <p:spPr bwMode="auto">
          <a:xfrm>
            <a:off x="5463788" y="2464251"/>
            <a:ext cx="3179762" cy="308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676400" y="152400"/>
            <a:ext cx="586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>
                    <a:alpha val="43921"/>
                  </a:srgbClr>
                </a:solidFill>
                <a:latin typeface="Arial Black"/>
              </a:rPr>
              <a:t>Circles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-109538" y="2324250"/>
            <a:ext cx="7696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Tempus Sans ITC" pitchFamily="82" charset="0"/>
              </a:rPr>
              <a:t>  (x-2)</a:t>
            </a:r>
            <a:r>
              <a:rPr lang="en-US" sz="3600" baseline="30000" dirty="0">
                <a:latin typeface="Tempus Sans ITC" pitchFamily="82" charset="0"/>
              </a:rPr>
              <a:t>2</a:t>
            </a:r>
            <a:r>
              <a:rPr lang="en-US" sz="3600" dirty="0">
                <a:latin typeface="Tempus Sans ITC" pitchFamily="82" charset="0"/>
              </a:rPr>
              <a:t> + y</a:t>
            </a:r>
            <a:r>
              <a:rPr lang="en-US" sz="3600" baseline="30000" dirty="0">
                <a:latin typeface="Tempus Sans ITC" pitchFamily="82" charset="0"/>
              </a:rPr>
              <a:t>2</a:t>
            </a:r>
            <a:r>
              <a:rPr lang="en-US" sz="3600" dirty="0">
                <a:latin typeface="Tempus Sans ITC" pitchFamily="82" charset="0"/>
              </a:rPr>
              <a:t> = </a:t>
            </a:r>
            <a:r>
              <a:rPr lang="en-US" sz="3600" dirty="0" smtClean="0">
                <a:latin typeface="Tempus Sans ITC" pitchFamily="82" charset="0"/>
              </a:rPr>
              <a:t>16</a:t>
            </a:r>
            <a:r>
              <a:rPr lang="en-US" sz="2000" dirty="0" smtClean="0"/>
              <a:t>      C: ____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/>
              <a:t>	</a:t>
            </a:r>
            <a:r>
              <a:rPr lang="en-US" sz="2000" dirty="0" smtClean="0"/>
              <a:t>			r</a:t>
            </a:r>
            <a:r>
              <a:rPr lang="en-US" sz="2000" dirty="0"/>
              <a:t>: </a:t>
            </a:r>
            <a:r>
              <a:rPr lang="en-US" sz="2000" dirty="0" smtClean="0"/>
              <a:t>_____</a:t>
            </a:r>
            <a:endParaRPr lang="en-US" sz="2000" dirty="0"/>
          </a:p>
          <a:p>
            <a:pPr eaLnBrk="1" hangingPunct="1">
              <a:spcBef>
                <a:spcPct val="50000"/>
              </a:spcBef>
            </a:pPr>
            <a:endParaRPr lang="en-US" sz="3600" dirty="0">
              <a:latin typeface="Tempus Sans ITC" pitchFamily="82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52400" y="3999706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Tempus Sans ITC" pitchFamily="82" charset="0"/>
              </a:rPr>
              <a:t>2(x+3)</a:t>
            </a:r>
            <a:r>
              <a:rPr lang="en-US" sz="3600" baseline="30000" dirty="0">
                <a:latin typeface="Tempus Sans ITC" pitchFamily="82" charset="0"/>
              </a:rPr>
              <a:t>2</a:t>
            </a:r>
            <a:r>
              <a:rPr lang="en-US" sz="3600" dirty="0">
                <a:latin typeface="Tempus Sans ITC" pitchFamily="82" charset="0"/>
              </a:rPr>
              <a:t> + 2(y+2)</a:t>
            </a:r>
            <a:r>
              <a:rPr lang="en-US" sz="3600" baseline="30000" dirty="0">
                <a:latin typeface="Tempus Sans ITC" pitchFamily="82" charset="0"/>
              </a:rPr>
              <a:t>2</a:t>
            </a:r>
            <a:r>
              <a:rPr lang="en-US" sz="3600" dirty="0">
                <a:latin typeface="Tempus Sans ITC" pitchFamily="82" charset="0"/>
              </a:rPr>
              <a:t> = 50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/>
              <a:t>   </a:t>
            </a:r>
          </a:p>
          <a:p>
            <a:pPr eaLnBrk="1" hangingPunct="1">
              <a:spcBef>
                <a:spcPct val="50000"/>
              </a:spcBef>
            </a:pPr>
            <a:endParaRPr lang="en-US" sz="3600" dirty="0">
              <a:latin typeface="Tempus Sans ITC" pitchFamily="82" charset="0"/>
            </a:endParaRPr>
          </a:p>
        </p:txBody>
      </p:sp>
      <p:sp>
        <p:nvSpPr>
          <p:cNvPr id="15367" name="Rectangle 7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20075" y="6369050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70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086600" y="6369050"/>
            <a:ext cx="1000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47800" y="1143000"/>
            <a:ext cx="5715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</a:rPr>
              <a:t>Center that is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translated</a:t>
            </a:r>
          </a:p>
        </p:txBody>
      </p:sp>
      <p:sp>
        <p:nvSpPr>
          <p:cNvPr id="15370" name="TextBox 14"/>
          <p:cNvSpPr txBox="1">
            <a:spLocks noChangeArrowheads="1"/>
          </p:cNvSpPr>
          <p:nvPr/>
        </p:nvSpPr>
        <p:spPr bwMode="auto">
          <a:xfrm>
            <a:off x="0" y="1652588"/>
            <a:ext cx="769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Tempus Sans ITC" pitchFamily="82" charset="0"/>
              </a:rPr>
              <a:t>Find the center, radius and graph</a:t>
            </a:r>
            <a:r>
              <a:rPr lang="en-US">
                <a:latin typeface="Tempus Sans ITC" pitchFamily="82" charset="0"/>
              </a:rPr>
              <a:t>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5891</TotalTime>
  <Words>409</Words>
  <Application>Microsoft Office PowerPoint</Application>
  <PresentationFormat>On-screen Show (4:3)</PresentationFormat>
  <Paragraphs>67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40" baseType="lpstr">
      <vt:lpstr>Arial</vt:lpstr>
      <vt:lpstr>Arial Black</vt:lpstr>
      <vt:lpstr>Arial Unicode MS</vt:lpstr>
      <vt:lpstr>Calibri</vt:lpstr>
      <vt:lpstr>Calibri Light</vt:lpstr>
      <vt:lpstr>Calisto MT</vt:lpstr>
      <vt:lpstr>Cambria Math</vt:lpstr>
      <vt:lpstr>Comic Sans MS</vt:lpstr>
      <vt:lpstr>Impact</vt:lpstr>
      <vt:lpstr>Tahoma</vt:lpstr>
      <vt:lpstr>Tempus Sans ITC</vt:lpstr>
      <vt:lpstr>Times</vt:lpstr>
      <vt:lpstr>Times New Roman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We will only look at Circles this year</vt:lpstr>
      <vt:lpstr>Definition of a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Example!!!</vt:lpstr>
      <vt:lpstr>Now we will work backwards and find the equation of a circle</vt:lpstr>
      <vt:lpstr>Write the equation of a circle with the radius of 5 and whose center is the origin.</vt:lpstr>
      <vt:lpstr>PowerPoint Presentation</vt:lpstr>
      <vt:lpstr>Another one</vt:lpstr>
      <vt:lpstr>Writing equations given a point  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38 (12-2-03) Objectives:</dc:title>
  <dc:creator>User0000</dc:creator>
  <cp:lastModifiedBy>Cim Keith</cp:lastModifiedBy>
  <cp:revision>182</cp:revision>
  <cp:lastPrinted>2015-11-05T20:54:08Z</cp:lastPrinted>
  <dcterms:created xsi:type="dcterms:W3CDTF">2003-12-02T18:20:27Z</dcterms:created>
  <dcterms:modified xsi:type="dcterms:W3CDTF">2018-11-05T13:56:30Z</dcterms:modified>
</cp:coreProperties>
</file>