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  <p:sldMasterId id="2147484127" r:id="rId2"/>
    <p:sldMasterId id="2147484454" r:id="rId3"/>
    <p:sldMasterId id="2147484466" r:id="rId4"/>
    <p:sldMasterId id="2147484478" r:id="rId5"/>
  </p:sldMasterIdLst>
  <p:notesMasterIdLst>
    <p:notesMasterId r:id="rId14"/>
  </p:notesMasterIdLst>
  <p:handoutMasterIdLst>
    <p:handoutMasterId r:id="rId15"/>
  </p:handoutMasterIdLst>
  <p:sldIdLst>
    <p:sldId id="431" r:id="rId6"/>
    <p:sldId id="460" r:id="rId7"/>
    <p:sldId id="457" r:id="rId8"/>
    <p:sldId id="454" r:id="rId9"/>
    <p:sldId id="455" r:id="rId10"/>
    <p:sldId id="456" r:id="rId11"/>
    <p:sldId id="458" r:id="rId12"/>
    <p:sldId id="459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FF"/>
    <a:srgbClr val="FFCC00"/>
    <a:srgbClr val="FFFF00"/>
    <a:srgbClr val="FFFF66"/>
    <a:srgbClr val="990000"/>
    <a:srgbClr val="A50021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4660"/>
  </p:normalViewPr>
  <p:slideViewPr>
    <p:cSldViewPr>
      <p:cViewPr varScale="1">
        <p:scale>
          <a:sx n="77" d="100"/>
          <a:sy n="77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36EA23C-229C-4B19-97B4-DBCC07264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07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1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8AD9BB8-3632-40B8-93B5-3B927804E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0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123B051-BBCF-43D1-B648-673450292F75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1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6527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123B051-BBCF-43D1-B648-673450292F75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1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0627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D9BB8-3632-40B8-93B5-3B927804EE4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91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D9BB8-3632-40B8-93B5-3B927804EE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1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57BCF-85E1-4D79-8B93-64BDB380A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7912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F66A9-0024-4D18-8E90-3644017CB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23065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62493-9C45-4473-82F3-8CCA6738F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98881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0EFBB-FDFC-4191-A899-F8CF8E11E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55006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EC96-2A36-43DA-B49F-E21388602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46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F6C8C-0B55-4CAF-821A-88DD96E6F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14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436E2-59FD-4124-A99D-8D0C95324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70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5363F-F607-4974-BF9A-9404D46D6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76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8E0-6E44-4D88-8938-8A0C9EDFD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31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77C30-F1C9-4ECA-9A04-9528DACB1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4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CA71-A8B2-461F-8178-6373BA328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7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582F3-7CA8-4D71-A075-10C137569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95093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9455E-3691-4E9B-AF21-B7ACC4DF7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2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F0782-8D64-4861-BE7A-AF7E01CBD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34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37C5C-4F8A-456B-B40D-EF942C0D6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95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82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43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577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987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6627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95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166DF-46C1-44C8-8A9D-E879F4881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08889"/>
      </p:ext>
    </p:extLst>
  </p:cSld>
  <p:clrMapOvr>
    <a:masterClrMapping/>
  </p:clrMapOvr>
  <p:transition spd="med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990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8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479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514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499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507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855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1392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72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6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5BE4C-4EDF-411D-B72B-9D4019B17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63966"/>
      </p:ext>
    </p:extLst>
  </p:cSld>
  <p:clrMapOvr>
    <a:masterClrMapping/>
  </p:clrMapOvr>
  <p:transition spd="med"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208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3131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004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537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961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879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770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906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463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FEB91-BA48-464F-8907-F82CEC811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9477"/>
      </p:ext>
    </p:extLst>
  </p:cSld>
  <p:clrMapOvr>
    <a:masterClrMapping/>
  </p:clrMapOvr>
  <p:transition spd="med"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685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63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187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604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729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0205-4088-4CA5-A076-AAB2474BC0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549-7F66-4214-BEC3-45B85703FB2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5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D0894-9846-4571-BAE4-29BEDB07C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86934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E115E-594A-4652-9018-041513CE8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24908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6C1B-2E78-4AEE-B776-8C5186BA1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11930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BFE86-5995-478F-BE50-2E47265D5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052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3B3EAE1-4EBE-4545-8C00-231191679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  <p:sldLayoutId id="2147484432" r:id="rId11"/>
    <p:sldLayoutId id="2147484433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4099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128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123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4124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4125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4126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4127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4101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4120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2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4115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4116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4117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4118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19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4103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4109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0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1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2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3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4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4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4105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106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107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108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F410205-4088-4CA5-A076-AAB2474BC07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3/19/2017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0178549-7F66-4214-BEC3-45B85703FB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857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5" r:id="rId1"/>
    <p:sldLayoutId id="2147484456" r:id="rId2"/>
    <p:sldLayoutId id="2147484457" r:id="rId3"/>
    <p:sldLayoutId id="2147484458" r:id="rId4"/>
    <p:sldLayoutId id="2147484459" r:id="rId5"/>
    <p:sldLayoutId id="2147484460" r:id="rId6"/>
    <p:sldLayoutId id="2147484461" r:id="rId7"/>
    <p:sldLayoutId id="2147484462" r:id="rId8"/>
    <p:sldLayoutId id="2147484463" r:id="rId9"/>
    <p:sldLayoutId id="2147484464" r:id="rId10"/>
    <p:sldLayoutId id="21474844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F410205-4088-4CA5-A076-AAB2474BC07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3/19/2017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0178549-7F66-4214-BEC3-45B85703FB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4162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F410205-4088-4CA5-A076-AAB2474BC07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3/19/2017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0178549-7F66-4214-BEC3-45B85703FB2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7170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Laces on Shoes vs. Gender</a:t>
            </a:r>
            <a:endParaRPr lang="en-US" sz="3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07963" y="659281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3600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107883"/>
              </p:ext>
            </p:extLst>
          </p:nvPr>
        </p:nvGraphicFramePr>
        <p:xfrm>
          <a:off x="457200" y="2181224"/>
          <a:ext cx="4876801" cy="2924177"/>
        </p:xfrm>
        <a:graphic>
          <a:graphicData uri="http://schemas.openxmlformats.org/drawingml/2006/table">
            <a:tbl>
              <a:tblPr firstRow="1" firstCol="1" bandRow="1"/>
              <a:tblGrid>
                <a:gridCol w="1567543"/>
                <a:gridCol w="1045029"/>
                <a:gridCol w="1187903"/>
                <a:gridCol w="1076326"/>
              </a:tblGrid>
              <a:tr h="7204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Female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Male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Total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762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Laces on Shoes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7204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No Laces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7204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Total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966367"/>
              </p:ext>
            </p:extLst>
          </p:nvPr>
        </p:nvGraphicFramePr>
        <p:xfrm>
          <a:off x="301625" y="6019800"/>
          <a:ext cx="53594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7" name="Equation" r:id="rId4" imgW="2311200" imgH="203040" progId="Equation.DSMT4">
                  <p:embed/>
                </p:oleObj>
              </mc:Choice>
              <mc:Fallback>
                <p:oleObj name="Equation" r:id="rId4" imgW="231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1625" y="6019800"/>
                        <a:ext cx="5359400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400" y="725256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Two-Way Frequency Table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661025" y="2234148"/>
            <a:ext cx="31753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P(Laces)=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P(Male)=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P(Laces and Male)=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P(Laces or Male)=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07963" y="1248476"/>
            <a:ext cx="86296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P(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female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or 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Alabama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)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07963" y="659281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3600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682452"/>
              </p:ext>
            </p:extLst>
          </p:nvPr>
        </p:nvGraphicFramePr>
        <p:xfrm>
          <a:off x="3809999" y="1816009"/>
          <a:ext cx="4800601" cy="2603416"/>
        </p:xfrm>
        <a:graphic>
          <a:graphicData uri="http://schemas.openxmlformats.org/drawingml/2006/table">
            <a:tbl>
              <a:tblPr firstRow="1" firstCol="1" bandRow="1"/>
              <a:tblGrid>
                <a:gridCol w="1676401"/>
                <a:gridCol w="1143000"/>
                <a:gridCol w="914400"/>
                <a:gridCol w="1066800"/>
              </a:tblGrid>
              <a:tr h="6508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Female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Male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6508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</a:rPr>
                        <a:t>Alabama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6508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</a:rPr>
                        <a:t>Georgia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6508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990362"/>
              </p:ext>
            </p:extLst>
          </p:nvPr>
        </p:nvGraphicFramePr>
        <p:xfrm>
          <a:off x="4174435" y="4935835"/>
          <a:ext cx="4432852" cy="396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4" imgW="2273040" imgH="203040" progId="Equation.DSMT4">
                  <p:embed/>
                </p:oleObj>
              </mc:Choice>
              <mc:Fallback>
                <p:oleObj name="Equation" r:id="rId4" imgW="2273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74435" y="4935835"/>
                        <a:ext cx="4432852" cy="396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400" y="725256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Two-Way Frequency Table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29407" y="1950974"/>
            <a:ext cx="191430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P(F)</a:t>
            </a:r>
          </a:p>
          <a:p>
            <a:endParaRPr lang="en-US" sz="2800" dirty="0"/>
          </a:p>
          <a:p>
            <a:r>
              <a:rPr lang="en-US" sz="2800" dirty="0" smtClean="0"/>
              <a:t>P(A)</a:t>
            </a:r>
          </a:p>
          <a:p>
            <a:endParaRPr lang="en-US" sz="2800" dirty="0"/>
          </a:p>
          <a:p>
            <a:r>
              <a:rPr lang="en-US" sz="2800" dirty="0" smtClean="0"/>
              <a:t>P(F and A)</a:t>
            </a:r>
          </a:p>
          <a:p>
            <a:endParaRPr lang="en-US" sz="2800" dirty="0"/>
          </a:p>
          <a:p>
            <a:r>
              <a:rPr lang="en-US" sz="2800" dirty="0" smtClean="0"/>
              <a:t>P(F or A)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174435" y="4566503"/>
            <a:ext cx="283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HINT: Use this formula: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2189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860" y="1940670"/>
            <a:ext cx="6858000" cy="657224"/>
          </a:xfrm>
        </p:spPr>
        <p:txBody>
          <a:bodyPr>
            <a:noAutofit/>
          </a:bodyPr>
          <a:lstStyle/>
          <a:p>
            <a:r>
              <a:rPr lang="en-US" sz="4800" dirty="0" smtClean="0"/>
              <a:t>6-5 Conditional Probability</a:t>
            </a:r>
            <a:endParaRPr lang="en-US" sz="4800" dirty="0"/>
          </a:p>
        </p:txBody>
      </p:sp>
      <p:pic>
        <p:nvPicPr>
          <p:cNvPr id="4" name="Picture 2" descr="https://encrypted-tbn0.gstatic.com/images?q=tbn:ANd9GcS-pTb4jf0qSwVwQTQAMVfp_-yjGgHf9JdV9JjoMKFxK6AlmHs-z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760" y="2438400"/>
            <a:ext cx="3886200" cy="295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5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1484600"/>
                <a:ext cx="7886700" cy="99417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1484600"/>
                <a:ext cx="7886700" cy="99417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79974"/>
            <a:ext cx="7886700" cy="23284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700" dirty="0"/>
              <a:t>Means:  Probability that event A occurs knowing B has already happened</a:t>
            </a:r>
          </a:p>
          <a:p>
            <a:pPr marL="0" indent="0" algn="ctr">
              <a:buNone/>
            </a:pPr>
            <a:endParaRPr lang="en-US" sz="2700" dirty="0"/>
          </a:p>
          <a:p>
            <a:pPr marL="0" indent="0" algn="ctr">
              <a:buNone/>
            </a:pPr>
            <a:r>
              <a:rPr lang="en-US" sz="2700" dirty="0"/>
              <a:t>Read as “Probability of A </a:t>
            </a:r>
            <a:r>
              <a:rPr lang="en-US" sz="2700" dirty="0">
                <a:solidFill>
                  <a:srgbClr val="FF0000"/>
                </a:solidFill>
              </a:rPr>
              <a:t>given</a:t>
            </a:r>
            <a:r>
              <a:rPr lang="en-US" sz="2700" dirty="0"/>
              <a:t> B”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010647"/>
            <a:ext cx="3945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Conditional Probability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925419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153599" y="2485322"/>
                <a:ext cx="3270315" cy="661592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𝑅𝑒𝑑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𝐿𝑎𝑟𝑔𝑒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153599" y="2485322"/>
                <a:ext cx="3270315" cy="66159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6756" y="3063121"/>
          <a:ext cx="3817856" cy="1894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3"/>
                <a:gridCol w="967925"/>
                <a:gridCol w="999205"/>
                <a:gridCol w="842613"/>
              </a:tblGrid>
              <a:tr h="4736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Red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Blue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Total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Large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12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13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25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Small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8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17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25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Total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20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30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50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0642" y="1704991"/>
            <a:ext cx="6270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50 marbles are in a bag.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What is the probability of choosing a red marble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if you know its large?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581274"/>
            <a:ext cx="3945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Conditional Probability</a:t>
            </a:r>
          </a:p>
        </p:txBody>
      </p:sp>
    </p:spTree>
    <p:extLst>
      <p:ext uri="{BB962C8B-B14F-4D97-AF65-F5344CB8AC3E}">
        <p14:creationId xmlns:p14="http://schemas.microsoft.com/office/powerpoint/2010/main" val="37383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105400" y="3305616"/>
                <a:ext cx="3099062" cy="437916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𝑠𝑚𝑎𝑙𝑙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𝑏𝑙𝑢𝑒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105400" y="3305616"/>
                <a:ext cx="3099062" cy="437916"/>
              </a:xfrm>
              <a:blipFill rotWithShape="0">
                <a:blip r:embed="rId2"/>
                <a:stretch>
                  <a:fillRect t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6756" y="3063121"/>
          <a:ext cx="3817856" cy="1894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3"/>
                <a:gridCol w="967925"/>
                <a:gridCol w="999205"/>
                <a:gridCol w="842613"/>
              </a:tblGrid>
              <a:tr h="4736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Red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Blue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Total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Large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12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13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25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Small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8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17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25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Total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20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30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50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0642" y="1704991"/>
            <a:ext cx="65054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50 marbles are in a bag.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What is the probability of choosing a small marble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given it’s blue?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40201"/>
            <a:ext cx="3945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Conditional Probability</a:t>
            </a:r>
          </a:p>
        </p:txBody>
      </p:sp>
    </p:spTree>
    <p:extLst>
      <p:ext uri="{BB962C8B-B14F-4D97-AF65-F5344CB8AC3E}">
        <p14:creationId xmlns:p14="http://schemas.microsoft.com/office/powerpoint/2010/main" val="5852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473680"/>
              </p:ext>
            </p:extLst>
          </p:nvPr>
        </p:nvGraphicFramePr>
        <p:xfrm>
          <a:off x="3839632" y="2575308"/>
          <a:ext cx="5029200" cy="2534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371600"/>
              </a:tblGrid>
              <a:tr h="4736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Survived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Did Not Survive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Total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r>
                        <a:rPr lang="en-US" sz="2100" baseline="30000" dirty="0" smtClean="0">
                          <a:effectLst/>
                          <a:latin typeface="+mn-lt"/>
                          <a:ea typeface="+mn-ea"/>
                        </a:rPr>
                        <a:t>st</a:t>
                      </a: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 Class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2100" baseline="30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Class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en-US" sz="2100" baseline="30000" dirty="0" smtClean="0">
                          <a:effectLst/>
                          <a:latin typeface="+mn-lt"/>
                          <a:ea typeface="+mn-ea"/>
                        </a:rPr>
                        <a:t>rd</a:t>
                      </a: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 Class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706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Total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499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817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1316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219200"/>
            <a:ext cx="756566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Data on passenger survival on the Titanic.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/>
              </a:rPr>
              <a:t>Did being in 1</a:t>
            </a:r>
            <a:r>
              <a:rPr lang="en-US" sz="2800" b="1" baseline="30000" dirty="0" smtClean="0">
                <a:solidFill>
                  <a:srgbClr val="C00000"/>
                </a:solidFill>
                <a:latin typeface="Calibri" panose="020F0502020204030204"/>
              </a:rPr>
              <a:t>st</a:t>
            </a:r>
            <a:r>
              <a:rPr lang="en-US" sz="2800" b="1" dirty="0" smtClean="0">
                <a:solidFill>
                  <a:srgbClr val="C00000"/>
                </a:solidFill>
                <a:latin typeface="Calibri" panose="020F0502020204030204"/>
              </a:rPr>
              <a:t> class increase chances of survival?</a:t>
            </a:r>
            <a:endParaRPr lang="en-US" sz="2800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40201"/>
            <a:ext cx="3945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Conditional Probability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6996" y="6096000"/>
            <a:ext cx="5088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The casualty figures listed above are from Lord Mersey's Report (British Parliamentary Papers, </a:t>
            </a:r>
            <a:endParaRPr lang="en-US" sz="800" b="1" dirty="0" smtClean="0"/>
          </a:p>
          <a:p>
            <a:r>
              <a:rPr lang="en-US" sz="800" b="1" i="1" dirty="0" smtClean="0"/>
              <a:t>Shipping </a:t>
            </a:r>
            <a:r>
              <a:rPr lang="en-US" sz="800" b="1" i="1" dirty="0"/>
              <a:t>Casualties (Loss of the Steamship "Titanic")</a:t>
            </a:r>
            <a:r>
              <a:rPr lang="en-US" sz="800" b="1" dirty="0"/>
              <a:t>, </a:t>
            </a:r>
            <a:r>
              <a:rPr lang="en-US" sz="800" b="1" dirty="0" smtClean="0"/>
              <a:t>1912</a:t>
            </a:r>
          </a:p>
          <a:p>
            <a:r>
              <a:rPr lang="en-US" sz="800" b="1" dirty="0" smtClean="0"/>
              <a:t>Crew 212 survived out of 908</a:t>
            </a: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233623" y="2462346"/>
            <a:ext cx="366959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Strategy: </a:t>
            </a:r>
          </a:p>
          <a:p>
            <a:r>
              <a:rPr lang="en-US" dirty="0" smtClean="0"/>
              <a:t>Compare </a:t>
            </a:r>
            <a:r>
              <a:rPr lang="en-US" b="1" dirty="0" smtClean="0"/>
              <a:t>all survivors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b="1" dirty="0" smtClean="0"/>
              <a:t>survivors in 1</a:t>
            </a:r>
            <a:r>
              <a:rPr lang="en-US" b="1" baseline="30000" dirty="0" smtClean="0"/>
              <a:t>st</a:t>
            </a:r>
            <a:r>
              <a:rPr lang="en-US" b="1" dirty="0" smtClean="0"/>
              <a:t> class only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Same % ? Then Independent</a:t>
            </a:r>
          </a:p>
          <a:p>
            <a:r>
              <a:rPr lang="en-US" dirty="0" smtClean="0"/>
              <a:t>     “No Effect on survival”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Different % ?  Then Dependent</a:t>
            </a:r>
          </a:p>
          <a:p>
            <a:r>
              <a:rPr lang="en-US" dirty="0" smtClean="0"/>
              <a:t> “yes, had an effect on survival”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2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81000" y="3708281"/>
                <a:ext cx="3099062" cy="437916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𝑠𝑢𝑟𝑣𝑖𝑣𝑒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𝑐𝑙𝑎𝑠𝑠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81000" y="3708281"/>
                <a:ext cx="3099062" cy="437916"/>
              </a:xfrm>
              <a:blipFill rotWithShape="0">
                <a:blip r:embed="rId3"/>
                <a:stretch>
                  <a:fillRect l="-7874" t="-6944" r="-669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38937"/>
              </p:ext>
            </p:extLst>
          </p:nvPr>
        </p:nvGraphicFramePr>
        <p:xfrm>
          <a:off x="3839632" y="2575308"/>
          <a:ext cx="5029200" cy="2534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371600"/>
              </a:tblGrid>
              <a:tr h="4736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Survived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Did Not Survive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Total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r>
                        <a:rPr lang="en-US" sz="2100" baseline="30000" dirty="0" smtClean="0">
                          <a:effectLst/>
                          <a:latin typeface="+mn-lt"/>
                          <a:ea typeface="+mn-ea"/>
                        </a:rPr>
                        <a:t>st</a:t>
                      </a: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 Class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2100" baseline="30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nd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Class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en-US" sz="2100" baseline="30000" dirty="0" smtClean="0">
                          <a:effectLst/>
                          <a:latin typeface="+mn-lt"/>
                          <a:ea typeface="+mn-ea"/>
                        </a:rPr>
                        <a:t>rd</a:t>
                      </a:r>
                      <a:r>
                        <a:rPr lang="en-US" sz="2100" dirty="0" smtClean="0">
                          <a:effectLst/>
                          <a:latin typeface="+mn-lt"/>
                          <a:ea typeface="+mn-ea"/>
                        </a:rPr>
                        <a:t> Class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706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73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Total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499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817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1316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219200"/>
            <a:ext cx="756566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Data on passenger survival on the Titanic.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/>
              </a:rPr>
              <a:t>Did being in 1</a:t>
            </a:r>
            <a:r>
              <a:rPr lang="en-US" sz="2800" b="1" baseline="30000" dirty="0" smtClean="0">
                <a:solidFill>
                  <a:srgbClr val="C00000"/>
                </a:solidFill>
                <a:latin typeface="Calibri" panose="020F0502020204030204"/>
              </a:rPr>
              <a:t>st</a:t>
            </a:r>
            <a:r>
              <a:rPr lang="en-US" sz="2800" b="1" dirty="0" smtClean="0">
                <a:solidFill>
                  <a:srgbClr val="C00000"/>
                </a:solidFill>
                <a:latin typeface="Calibri" panose="020F0502020204030204"/>
              </a:rPr>
              <a:t> class increase chances of survival?</a:t>
            </a:r>
            <a:endParaRPr lang="en-US" sz="2800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40201"/>
            <a:ext cx="3945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Conditional Probability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6996" y="6096000"/>
            <a:ext cx="5088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The casualty figures listed above are from Lord Mersey's Report (British Parliamentary Papers, </a:t>
            </a:r>
            <a:endParaRPr lang="en-US" sz="800" b="1" dirty="0" smtClean="0"/>
          </a:p>
          <a:p>
            <a:r>
              <a:rPr lang="en-US" sz="800" b="1" i="1" dirty="0" smtClean="0"/>
              <a:t>Shipping </a:t>
            </a:r>
            <a:r>
              <a:rPr lang="en-US" sz="800" b="1" i="1" dirty="0"/>
              <a:t>Casualties (Loss of the Steamship "Titanic")</a:t>
            </a:r>
            <a:r>
              <a:rPr lang="en-US" sz="800" b="1" dirty="0"/>
              <a:t>, </a:t>
            </a:r>
            <a:r>
              <a:rPr lang="en-US" sz="800" b="1" dirty="0" smtClean="0"/>
              <a:t>1912</a:t>
            </a:r>
          </a:p>
          <a:p>
            <a:r>
              <a:rPr lang="en-US" sz="800" b="1" dirty="0" smtClean="0"/>
              <a:t>Crew 212 survived out of 908.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228600" y="2575308"/>
                <a:ext cx="3099062" cy="437916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5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fontAlgn="auto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𝑠𝑢𝑟𝑣𝑖𝑣𝑒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575308"/>
                <a:ext cx="3099062" cy="437916"/>
              </a:xfrm>
              <a:prstGeom prst="rect">
                <a:avLst/>
              </a:prstGeom>
              <a:blipFill rotWithShape="0">
                <a:blip r:embed="rId4"/>
                <a:stretch>
                  <a:fillRect l="-984" t="-6944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848600" y="5715000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62.5%</a:t>
            </a:r>
          </a:p>
          <a:p>
            <a:r>
              <a:rPr lang="en-US" sz="1400" dirty="0" smtClean="0"/>
              <a:t>37.9%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020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6945</TotalTime>
  <Words>367</Words>
  <Application>Microsoft Office PowerPoint</Application>
  <PresentationFormat>On-screen Show (4:3)</PresentationFormat>
  <Paragraphs>160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Century Gothic</vt:lpstr>
      <vt:lpstr>Comic Sans MS</vt:lpstr>
      <vt:lpstr>Times New Roman</vt:lpstr>
      <vt:lpstr>5_Default Design</vt:lpstr>
      <vt:lpstr>iRespondGraphMaster</vt:lpstr>
      <vt:lpstr>Office Theme</vt:lpstr>
      <vt:lpstr>1_Office Theme</vt:lpstr>
      <vt:lpstr>2_Office Theme</vt:lpstr>
      <vt:lpstr>Equation</vt:lpstr>
      <vt:lpstr>PowerPoint Presentation</vt:lpstr>
      <vt:lpstr>PowerPoint Presentation</vt:lpstr>
      <vt:lpstr>6-5 Conditional Probability</vt:lpstr>
      <vt:lpstr>P(A|B)</vt:lpstr>
      <vt:lpstr>P(Red|Large)</vt:lpstr>
      <vt:lpstr>P(small|blue)</vt:lpstr>
      <vt:lpstr>PowerPoint Presentation</vt:lpstr>
      <vt:lpstr>P(survive|1st class)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Circle Project Due TODAY!</dc:title>
  <dc:creator>Cobb County School District</dc:creator>
  <cp:lastModifiedBy>Cim Keith</cp:lastModifiedBy>
  <cp:revision>268</cp:revision>
  <cp:lastPrinted>2017-03-09T09:13:45Z</cp:lastPrinted>
  <dcterms:created xsi:type="dcterms:W3CDTF">2006-08-10T21:39:48Z</dcterms:created>
  <dcterms:modified xsi:type="dcterms:W3CDTF">2017-03-19T20:59:59Z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