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7" r:id="rId2"/>
    <p:sldMasterId id="2147483779" r:id="rId3"/>
  </p:sldMasterIdLst>
  <p:handoutMasterIdLst>
    <p:handoutMasterId r:id="rId21"/>
  </p:handoutMasterIdLst>
  <p:sldIdLst>
    <p:sldId id="256" r:id="rId4"/>
    <p:sldId id="291" r:id="rId5"/>
    <p:sldId id="323" r:id="rId6"/>
    <p:sldId id="324" r:id="rId7"/>
    <p:sldId id="325" r:id="rId8"/>
    <p:sldId id="326" r:id="rId9"/>
    <p:sldId id="329" r:id="rId10"/>
    <p:sldId id="319" r:id="rId11"/>
    <p:sldId id="327" r:id="rId12"/>
    <p:sldId id="328" r:id="rId13"/>
    <p:sldId id="301" r:id="rId14"/>
    <p:sldId id="302" r:id="rId15"/>
    <p:sldId id="303" r:id="rId16"/>
    <p:sldId id="304" r:id="rId17"/>
    <p:sldId id="305" r:id="rId18"/>
    <p:sldId id="306" r:id="rId19"/>
    <p:sldId id="307" r:id="rId20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8" autoAdjust="0"/>
  </p:normalViewPr>
  <p:slideViewPr>
    <p:cSldViewPr>
      <p:cViewPr varScale="1">
        <p:scale>
          <a:sx n="81" d="100"/>
          <a:sy n="81" d="100"/>
        </p:scale>
        <p:origin x="101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28A48-A905-40BA-A2A3-172CD4637C4F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0470-5E3D-4029-B420-8EFD4C3E8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3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10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3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69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3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2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0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6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8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037E-C62F-4A4A-AF94-2D8305582FF2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A19E-87AB-4466-A1C1-95654600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D.) Response D</a:t>
            </a:r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E.) Response E</a:t>
            </a:r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GSE Geometry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6375"/>
            <a:ext cx="6400800" cy="22828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5400" b="1">
                <a:solidFill>
                  <a:schemeClr val="accent2"/>
                </a:solidFill>
              </a:rPr>
              <a:t>Unit 2 </a:t>
            </a:r>
            <a:r>
              <a:rPr lang="en-US" sz="5400" b="1" dirty="0">
                <a:solidFill>
                  <a:schemeClr val="accent2"/>
                </a:solidFill>
              </a:rPr>
              <a:t>Similarity, Congruence, and Proofs</a:t>
            </a:r>
          </a:p>
        </p:txBody>
      </p:sp>
    </p:spTree>
    <p:extLst>
      <p:ext uri="{BB962C8B-B14F-4D97-AF65-F5344CB8AC3E}">
        <p14:creationId xmlns:p14="http://schemas.microsoft.com/office/powerpoint/2010/main" val="3082328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Mark the given information: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In order to use the SAS postulate, the pair of sides which makes D and J the INCLUDED angles must be congruent, DF and HJ. However, HF is congruent to itself by the reflexive property, so you must have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971800" y="2024856"/>
            <a:ext cx="2495550" cy="1838325"/>
            <a:chOff x="2590800" y="2438400"/>
            <a:chExt cx="2495550" cy="183832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90800" y="2438400"/>
              <a:ext cx="2495550" cy="1838325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>
              <a:off x="3048000" y="3276600"/>
              <a:ext cx="228600" cy="15240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4506191" y="3276600"/>
              <a:ext cx="207818" cy="15240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 rot="1562379">
              <a:off x="4610100" y="3677377"/>
              <a:ext cx="2728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(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9822995">
              <a:off x="2822249" y="3689819"/>
              <a:ext cx="2728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)</a:t>
              </a: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5334000"/>
            <a:ext cx="1511576" cy="46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360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Polygons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Corresponding angles are congruent and Corresponding sides are proportional. Order matters in a similarity statement </a:t>
            </a:r>
          </a:p>
          <a:p>
            <a:pPr marL="0" indent="0">
              <a:buNone/>
            </a:pPr>
            <a:r>
              <a:rPr lang="en-US" sz="4000" dirty="0"/>
              <a:t>     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6404"/>
              </p:ext>
            </p:extLst>
          </p:nvPr>
        </p:nvGraphicFramePr>
        <p:xfrm>
          <a:off x="1752600" y="5105400"/>
          <a:ext cx="53260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5" name="Equation" r:id="rId3" imgW="990360" imgH="177480" progId="Equation.DSMT4">
                  <p:embed/>
                </p:oleObj>
              </mc:Choice>
              <mc:Fallback>
                <p:oleObj name="Equation" r:id="rId3" imgW="99036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5105400"/>
                        <a:ext cx="5326063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5294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06450"/>
            <a:ext cx="9144000" cy="4908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9" y="152400"/>
            <a:ext cx="8229600" cy="838200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Solve for x and y.</a:t>
            </a:r>
          </a:p>
        </p:txBody>
      </p:sp>
      <p:graphicFrame>
        <p:nvGraphicFramePr>
          <p:cNvPr id="1536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415387"/>
              </p:ext>
            </p:extLst>
          </p:nvPr>
        </p:nvGraphicFramePr>
        <p:xfrm>
          <a:off x="1141413" y="949181"/>
          <a:ext cx="3430587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29" name="Equation" r:id="rId3" imgW="863280" imgH="177480" progId="Equation.DSMT4">
                  <p:embed/>
                </p:oleObj>
              </mc:Choice>
              <mc:Fallback>
                <p:oleObj name="Equation" r:id="rId3" imgW="863280" imgH="177480" progId="Equation.DSMT4">
                  <p:embed/>
                  <p:pic>
                    <p:nvPicPr>
                      <p:cNvPr id="153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949181"/>
                        <a:ext cx="3430587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003300" y="4824413"/>
            <a:ext cx="2514600" cy="7016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solidFill>
                  <a:schemeClr val="tx2"/>
                </a:solidFill>
                <a:sym typeface="Symbol" pitchFamily="18" charset="2"/>
              </a:rPr>
              <a:t>x = 26 cm</a:t>
            </a:r>
            <a:endParaRPr lang="en-US" altLang="en-US" sz="4000" b="1" dirty="0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990600" y="2057400"/>
            <a:ext cx="2895600" cy="160020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9600" y="1676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A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33400" y="3505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B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886200" y="33528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C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 rot="6871724">
            <a:off x="5275263" y="2560638"/>
            <a:ext cx="2020887" cy="1335087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7315200" y="2271713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S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867400" y="15240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L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876800" y="3719513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T</a:t>
            </a:r>
          </a:p>
        </p:txBody>
      </p:sp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2133600" y="228600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x</a:t>
            </a:r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6553200" y="18288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5 cm</a:t>
            </a:r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5829300" y="4824413"/>
            <a:ext cx="2514600" cy="7016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chemeClr val="tx2"/>
                </a:solidFill>
                <a:sym typeface="Symbol" pitchFamily="18" charset="2"/>
              </a:rPr>
              <a:t>y = 12 cm</a:t>
            </a:r>
            <a:endParaRPr lang="en-US" altLang="en-US" sz="4000" b="1">
              <a:solidFill>
                <a:schemeClr val="tx2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1752600" y="3581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24 cm</a:t>
            </a:r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>
            <a:off x="339725" y="2514600"/>
            <a:ext cx="9556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latin typeface="ZapfHumnst BT" pitchFamily="34" charset="0"/>
              </a:rPr>
              <a:t>10 cm</a:t>
            </a:r>
          </a:p>
        </p:txBody>
      </p:sp>
      <p:sp>
        <p:nvSpPr>
          <p:cNvPr id="15379" name="Text Box 21"/>
          <p:cNvSpPr txBox="1">
            <a:spLocks noChangeArrowheads="1"/>
          </p:cNvSpPr>
          <p:nvPr/>
        </p:nvSpPr>
        <p:spPr bwMode="auto">
          <a:xfrm>
            <a:off x="6267450" y="30480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13 cm</a:t>
            </a:r>
          </a:p>
        </p:txBody>
      </p:sp>
      <p:sp>
        <p:nvSpPr>
          <p:cNvPr id="15380" name="Text Box 22"/>
          <p:cNvSpPr txBox="1">
            <a:spLocks noChangeArrowheads="1"/>
          </p:cNvSpPr>
          <p:nvPr/>
        </p:nvSpPr>
        <p:spPr bwMode="auto">
          <a:xfrm>
            <a:off x="5257800" y="25146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>
                <a:latin typeface="ZapfHumnst BT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1856024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/>
      <p:bldP spid="1198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276761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Century Gothic" panose="020B0502020202020204" pitchFamily="34" charset="0"/>
              </a:rPr>
              <a:t>In similar triangles, angles are congruent and sides are proportional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732753"/>
              </p:ext>
            </p:extLst>
          </p:nvPr>
        </p:nvGraphicFramePr>
        <p:xfrm>
          <a:off x="2284413" y="1443038"/>
          <a:ext cx="29178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3" name="Equation" r:id="rId3" imgW="863280" imgH="177480" progId="Equation.DSMT4">
                  <p:embed/>
                </p:oleObj>
              </mc:Choice>
              <mc:Fallback>
                <p:oleObj name="Equation" r:id="rId3" imgW="863280" imgH="177480" progId="Equation.DSMT4">
                  <p:embed/>
                  <p:pic>
                    <p:nvPicPr>
                      <p:cNvPr id="71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1443038"/>
                        <a:ext cx="2917825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990600" y="2662237"/>
            <a:ext cx="2895600" cy="1600200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" y="228123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A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3400" y="411003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B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86200" y="395763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C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 rot="6871724">
            <a:off x="5275263" y="3636962"/>
            <a:ext cx="2020888" cy="1335087"/>
          </a:xfrm>
          <a:prstGeom prst="rtTriangle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7315200" y="334803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S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867400" y="2600325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L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876800" y="479583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T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990600" y="4033837"/>
            <a:ext cx="304800" cy="228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947738" y="2738437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53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510213" y="4121150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37</a:t>
            </a:r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038292"/>
              </p:ext>
            </p:extLst>
          </p:nvPr>
        </p:nvGraphicFramePr>
        <p:xfrm>
          <a:off x="76200" y="5329237"/>
          <a:ext cx="25908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4" name="Equation" r:id="rId5" imgW="749160" imgH="177480" progId="Equation.3">
                  <p:embed/>
                </p:oleObj>
              </mc:Choice>
              <mc:Fallback>
                <p:oleObj name="Equation" r:id="rId5" imgW="749160" imgH="177480" progId="Equation.3">
                  <p:embed/>
                  <p:pic>
                    <p:nvPicPr>
                      <p:cNvPr id="71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329237"/>
                        <a:ext cx="259080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153029"/>
              </p:ext>
            </p:extLst>
          </p:nvPr>
        </p:nvGraphicFramePr>
        <p:xfrm>
          <a:off x="3048000" y="5329237"/>
          <a:ext cx="2503488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5" name="Equation" r:id="rId7" imgW="723600" imgH="177480" progId="Equation.3">
                  <p:embed/>
                </p:oleObj>
              </mc:Choice>
              <mc:Fallback>
                <p:oleObj name="Equation" r:id="rId7" imgW="723600" imgH="177480" progId="Equation.3">
                  <p:embed/>
                  <p:pic>
                    <p:nvPicPr>
                      <p:cNvPr id="71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329237"/>
                        <a:ext cx="2503488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030253"/>
              </p:ext>
            </p:extLst>
          </p:nvPr>
        </p:nvGraphicFramePr>
        <p:xfrm>
          <a:off x="6096000" y="5253037"/>
          <a:ext cx="2503488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Equation" r:id="rId9" imgW="723600" imgH="177480" progId="Equation.3">
                  <p:embed/>
                </p:oleObj>
              </mc:Choice>
              <mc:Fallback>
                <p:oleObj name="Equation" r:id="rId9" imgW="723600" imgH="177480" progId="Equation.3">
                  <p:embed/>
                  <p:pic>
                    <p:nvPicPr>
                      <p:cNvPr id="71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253037"/>
                        <a:ext cx="2503488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1828800" y="2052637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Comic Sans MS" pitchFamily="66" charset="0"/>
              </a:rPr>
              <a:t>Find the missing angle measures.</a:t>
            </a:r>
          </a:p>
        </p:txBody>
      </p:sp>
    </p:spTree>
    <p:extLst>
      <p:ext uri="{BB962C8B-B14F-4D97-AF65-F5344CB8AC3E}">
        <p14:creationId xmlns:p14="http://schemas.microsoft.com/office/powerpoint/2010/main" val="406674254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utoUpdateAnimBg="0"/>
      <p:bldP spid="7174" grpId="0" autoUpdateAnimBg="0"/>
      <p:bldP spid="7175" grpId="0" autoUpdateAnimBg="0"/>
      <p:bldP spid="7176" grpId="0" animBg="1"/>
      <p:bldP spid="7177" grpId="0" autoUpdateAnimBg="0"/>
      <p:bldP spid="7178" grpId="0" autoUpdateAnimBg="0"/>
      <p:bldP spid="7179" grpId="0" autoUpdateAnimBg="0"/>
      <p:bldP spid="7180" grpId="0" animBg="1"/>
      <p:bldP spid="7181" grpId="0" autoUpdateAnimBg="0"/>
      <p:bldP spid="7182" grpId="0" autoUpdateAnimBg="0"/>
      <p:bldP spid="718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6"/>
          <p:cNvSpPr>
            <a:spLocks noChangeArrowheads="1"/>
          </p:cNvSpPr>
          <p:nvPr/>
        </p:nvSpPr>
        <p:spPr bwMode="auto">
          <a:xfrm>
            <a:off x="4953000" y="1873250"/>
            <a:ext cx="1295400" cy="1066800"/>
          </a:xfrm>
          <a:prstGeom prst="triangle">
            <a:avLst>
              <a:gd name="adj" fmla="val 74634"/>
            </a:avLst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AutoShape 7"/>
          <p:cNvSpPr>
            <a:spLocks noChangeArrowheads="1"/>
          </p:cNvSpPr>
          <p:nvPr/>
        </p:nvSpPr>
        <p:spPr bwMode="auto">
          <a:xfrm>
            <a:off x="1600200" y="1339850"/>
            <a:ext cx="2209800" cy="1828800"/>
          </a:xfrm>
          <a:prstGeom prst="triangle">
            <a:avLst>
              <a:gd name="adj" fmla="val 74634"/>
            </a:avLst>
          </a:prstGeom>
          <a:solidFill>
            <a:schemeClr val="accent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0" name="Text Box 8"/>
          <p:cNvSpPr txBox="1">
            <a:spLocks noChangeArrowheads="1"/>
          </p:cNvSpPr>
          <p:nvPr/>
        </p:nvSpPr>
        <p:spPr bwMode="auto">
          <a:xfrm>
            <a:off x="914400" y="1873250"/>
            <a:ext cx="1566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600" b="1" dirty="0"/>
              <a:t>12 cm</a:t>
            </a: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4267200" y="1873250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600" b="1"/>
              <a:t>4 cm</a:t>
            </a:r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152400" y="3244850"/>
            <a:ext cx="434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CC0000"/>
                </a:solidFill>
              </a:rPr>
              <a:t>Perimeter = 60 cm</a:t>
            </a:r>
          </a:p>
        </p:txBody>
      </p: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4953000" y="301625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CC0000"/>
                </a:solidFill>
              </a:rPr>
              <a:t>Perimeter = x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828800" y="5821363"/>
            <a:ext cx="5181600" cy="10366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200" b="1">
                <a:solidFill>
                  <a:srgbClr val="0000FF"/>
                </a:solidFill>
              </a:rPr>
              <a:t>x = 20 cm</a:t>
            </a:r>
          </a:p>
        </p:txBody>
      </p:sp>
      <p:sp>
        <p:nvSpPr>
          <p:cNvPr id="19465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algn="l"/>
            <a:r>
              <a:rPr lang="en-US" altLang="en-US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perimeter of the smaller triangle.</a:t>
            </a:r>
          </a:p>
        </p:txBody>
      </p:sp>
    </p:spTree>
    <p:extLst>
      <p:ext uri="{BB962C8B-B14F-4D97-AF65-F5344CB8AC3E}">
        <p14:creationId xmlns:p14="http://schemas.microsoft.com/office/powerpoint/2010/main" val="171714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 ways to Prove Triangles Similar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4000"/>
            <a:ext cx="7315200" cy="389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56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304800"/>
            <a:ext cx="8991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Century Gothic" panose="020B0502020202020204" pitchFamily="34" charset="0"/>
              </a:rPr>
              <a:t>Determine whether the triangles are similar.  If so, tell which similarity test is used and complete the statement.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228600" y="2303462"/>
            <a:ext cx="2286000" cy="1143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4343400" y="2074862"/>
            <a:ext cx="4114800" cy="1828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90600" y="2290762"/>
            <a:ext cx="1143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200">
                <a:latin typeface="+mj-lt"/>
              </a:rPr>
              <a:t>43</a:t>
            </a:r>
            <a:r>
              <a:rPr lang="en-US" sz="4200">
                <a:latin typeface="+mj-lt"/>
                <a:cs typeface="Times New Roman" pitchFamily="18" charset="0"/>
              </a:rPr>
              <a:t>°</a:t>
            </a:r>
            <a:endParaRPr lang="en-US" sz="4200">
              <a:latin typeface="+mj-lt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635500" y="3289300"/>
            <a:ext cx="139541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>
                <a:latin typeface="+mj-lt"/>
              </a:rPr>
              <a:t>43</a:t>
            </a:r>
            <a:r>
              <a:rPr lang="en-US" sz="4200">
                <a:latin typeface="+mj-lt"/>
                <a:cs typeface="Times New Roman" pitchFamily="18" charset="0"/>
              </a:rPr>
              <a:t>°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444500" y="2857500"/>
            <a:ext cx="139541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>
                <a:latin typeface="+mj-lt"/>
              </a:rPr>
              <a:t>68</a:t>
            </a:r>
            <a:r>
              <a:rPr lang="en-US" sz="4200">
                <a:latin typeface="+mj-lt"/>
                <a:cs typeface="Times New Roman" pitchFamily="18" charset="0"/>
              </a:rPr>
              <a:t>°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019800" y="2082800"/>
            <a:ext cx="1395413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>
                <a:latin typeface="+mj-lt"/>
              </a:rPr>
              <a:t>68</a:t>
            </a:r>
            <a:r>
              <a:rPr lang="en-US" sz="4200">
                <a:latin typeface="+mj-lt"/>
                <a:cs typeface="Times New Roman" pitchFamily="18" charset="0"/>
              </a:rPr>
              <a:t>°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76200" y="4208462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533400" y="4741862"/>
            <a:ext cx="3886200" cy="13716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228600" y="6037262"/>
            <a:ext cx="4619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W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2286000" y="4284662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V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4267200" y="6037262"/>
            <a:ext cx="3825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U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3276600" y="4830762"/>
            <a:ext cx="685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 b="1">
                <a:latin typeface="+mj-lt"/>
              </a:rPr>
              <a:t>7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2209800" y="6049962"/>
            <a:ext cx="9969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 b="1">
                <a:latin typeface="+mj-lt"/>
              </a:rPr>
              <a:t>11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5791200" y="5961062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X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6934200" y="4437062"/>
            <a:ext cx="3746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Y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8077200" y="5884862"/>
            <a:ext cx="338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latin typeface="+mj-lt"/>
              </a:rPr>
              <a:t>Z</a:t>
            </a:r>
          </a:p>
        </p:txBody>
      </p:sp>
      <p:sp>
        <p:nvSpPr>
          <p:cNvPr id="17433" name="AutoShape 25"/>
          <p:cNvSpPr>
            <a:spLocks noChangeArrowheads="1"/>
          </p:cNvSpPr>
          <p:nvPr/>
        </p:nvSpPr>
        <p:spPr bwMode="auto">
          <a:xfrm>
            <a:off x="6096000" y="4894262"/>
            <a:ext cx="2057400" cy="1143000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6858000" y="5897562"/>
            <a:ext cx="685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 b="1">
                <a:latin typeface="+mj-lt"/>
              </a:rPr>
              <a:t>5</a:t>
            </a:r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7620000" y="4983162"/>
            <a:ext cx="685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200" b="1">
                <a:latin typeface="+mj-lt"/>
              </a:rPr>
              <a:t>3</a:t>
            </a:r>
          </a:p>
        </p:txBody>
      </p:sp>
      <p:sp>
        <p:nvSpPr>
          <p:cNvPr id="17436" name="WordArt 28"/>
          <p:cNvSpPr>
            <a:spLocks noChangeArrowheads="1" noChangeShapeType="1" noTextEdit="1"/>
          </p:cNvSpPr>
          <p:nvPr/>
        </p:nvSpPr>
        <p:spPr bwMode="auto">
          <a:xfrm>
            <a:off x="1981200" y="1541462"/>
            <a:ext cx="3767138" cy="14684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+mj-lt"/>
                <a:ea typeface="+mj-lt"/>
                <a:cs typeface="+mj-lt"/>
              </a:rPr>
              <a:t>Yes, AA~</a:t>
            </a:r>
          </a:p>
        </p:txBody>
      </p:sp>
      <p:sp>
        <p:nvSpPr>
          <p:cNvPr id="17437" name="WordArt 29"/>
          <p:cNvSpPr>
            <a:spLocks noChangeArrowheads="1" noChangeShapeType="1" noTextEdit="1"/>
          </p:cNvSpPr>
          <p:nvPr/>
        </p:nvSpPr>
        <p:spPr bwMode="auto">
          <a:xfrm>
            <a:off x="3886200" y="4437062"/>
            <a:ext cx="2928938" cy="762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+mj-lt"/>
                <a:ea typeface="+mj-lt"/>
                <a:cs typeface="+mj-lt"/>
              </a:rPr>
              <a:t>NO</a:t>
            </a:r>
          </a:p>
        </p:txBody>
      </p:sp>
      <p:sp>
        <p:nvSpPr>
          <p:cNvPr id="17438" name="Arc 30"/>
          <p:cNvSpPr>
            <a:spLocks/>
          </p:cNvSpPr>
          <p:nvPr/>
        </p:nvSpPr>
        <p:spPr bwMode="auto">
          <a:xfrm rot="-27271855">
            <a:off x="3712368" y="5579269"/>
            <a:ext cx="696913" cy="869950"/>
          </a:xfrm>
          <a:custGeom>
            <a:avLst/>
            <a:gdLst>
              <a:gd name="G0" fmla="+- 0 0 0"/>
              <a:gd name="G1" fmla="+- 20555 0 0"/>
              <a:gd name="G2" fmla="+- 21600 0 0"/>
              <a:gd name="T0" fmla="*/ 6636 w 16455"/>
              <a:gd name="T1" fmla="*/ 0 h 20555"/>
              <a:gd name="T2" fmla="*/ 16455 w 16455"/>
              <a:gd name="T3" fmla="*/ 6563 h 20555"/>
              <a:gd name="T4" fmla="*/ 0 w 16455"/>
              <a:gd name="T5" fmla="*/ 20555 h 20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55" h="20555" fill="none" extrusionOk="0">
                <a:moveTo>
                  <a:pt x="6636" y="-1"/>
                </a:moveTo>
                <a:cubicBezTo>
                  <a:pt x="10455" y="1232"/>
                  <a:pt x="13855" y="3505"/>
                  <a:pt x="16455" y="6562"/>
                </a:cubicBezTo>
              </a:path>
              <a:path w="16455" h="20555" stroke="0" extrusionOk="0">
                <a:moveTo>
                  <a:pt x="6636" y="-1"/>
                </a:moveTo>
                <a:cubicBezTo>
                  <a:pt x="10455" y="1232"/>
                  <a:pt x="13855" y="3505"/>
                  <a:pt x="16455" y="6562"/>
                </a:cubicBezTo>
                <a:lnTo>
                  <a:pt x="0" y="20555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7439" name="Arc 31"/>
          <p:cNvSpPr>
            <a:spLocks/>
          </p:cNvSpPr>
          <p:nvPr/>
        </p:nvSpPr>
        <p:spPr bwMode="auto">
          <a:xfrm rot="-27271855">
            <a:off x="7598568" y="5493544"/>
            <a:ext cx="696913" cy="869950"/>
          </a:xfrm>
          <a:custGeom>
            <a:avLst/>
            <a:gdLst>
              <a:gd name="G0" fmla="+- 0 0 0"/>
              <a:gd name="G1" fmla="+- 20555 0 0"/>
              <a:gd name="G2" fmla="+- 21600 0 0"/>
              <a:gd name="T0" fmla="*/ 6636 w 16455"/>
              <a:gd name="T1" fmla="*/ 0 h 20555"/>
              <a:gd name="T2" fmla="*/ 16455 w 16455"/>
              <a:gd name="T3" fmla="*/ 6563 h 20555"/>
              <a:gd name="T4" fmla="*/ 0 w 16455"/>
              <a:gd name="T5" fmla="*/ 20555 h 205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455" h="20555" fill="none" extrusionOk="0">
                <a:moveTo>
                  <a:pt x="6636" y="-1"/>
                </a:moveTo>
                <a:cubicBezTo>
                  <a:pt x="10455" y="1232"/>
                  <a:pt x="13855" y="3505"/>
                  <a:pt x="16455" y="6562"/>
                </a:cubicBezTo>
              </a:path>
              <a:path w="16455" h="20555" stroke="0" extrusionOk="0">
                <a:moveTo>
                  <a:pt x="6636" y="-1"/>
                </a:moveTo>
                <a:cubicBezTo>
                  <a:pt x="10455" y="1232"/>
                  <a:pt x="13855" y="3505"/>
                  <a:pt x="16455" y="6562"/>
                </a:cubicBezTo>
                <a:lnTo>
                  <a:pt x="0" y="20555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773939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6" grpId="0" animBg="1"/>
      <p:bldP spid="174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95300" y="321108"/>
            <a:ext cx="81534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200" b="1" dirty="0">
                <a:solidFill>
                  <a:schemeClr val="accent2"/>
                </a:solidFill>
                <a:latin typeface="+mj-lt"/>
              </a:rPr>
              <a:t>Prove that </a:t>
            </a:r>
            <a:r>
              <a:rPr lang="en-US" sz="4200" b="1" dirty="0">
                <a:solidFill>
                  <a:schemeClr val="accent2"/>
                </a:solidFill>
                <a:latin typeface="+mj-lt"/>
                <a:sym typeface="Symbol"/>
              </a:rPr>
              <a:t></a:t>
            </a:r>
            <a:r>
              <a:rPr lang="en-US" sz="4200" b="1" dirty="0">
                <a:solidFill>
                  <a:schemeClr val="accent2"/>
                </a:solidFill>
                <a:latin typeface="+mj-lt"/>
              </a:rPr>
              <a:t>RST ~ </a:t>
            </a:r>
            <a:r>
              <a:rPr lang="en-US" sz="4200" b="1" dirty="0">
                <a:solidFill>
                  <a:schemeClr val="accent2"/>
                </a:solidFill>
                <a:latin typeface="+mj-lt"/>
                <a:sym typeface="Symbol"/>
              </a:rPr>
              <a:t></a:t>
            </a:r>
            <a:r>
              <a:rPr lang="en-US" sz="4200" b="1" dirty="0">
                <a:solidFill>
                  <a:schemeClr val="accent2"/>
                </a:solidFill>
                <a:latin typeface="+mj-lt"/>
              </a:rPr>
              <a:t>PSQ</a:t>
            </a:r>
          </a:p>
        </p:txBody>
      </p:sp>
      <p:grpSp>
        <p:nvGrpSpPr>
          <p:cNvPr id="31747" name="Group 30"/>
          <p:cNvGrpSpPr>
            <a:grpSpLocks/>
          </p:cNvGrpSpPr>
          <p:nvPr/>
        </p:nvGrpSpPr>
        <p:grpSpPr bwMode="auto">
          <a:xfrm>
            <a:off x="152400" y="1333500"/>
            <a:ext cx="4800600" cy="5448300"/>
            <a:chOff x="624" y="504"/>
            <a:chExt cx="3024" cy="3432"/>
          </a:xfrm>
        </p:grpSpPr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864" y="768"/>
              <a:ext cx="2352" cy="2928"/>
            </a:xfrm>
            <a:prstGeom prst="triangle">
              <a:avLst>
                <a:gd name="adj" fmla="val 38731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1392" y="1968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624" y="364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chemeClr val="accent2"/>
                  </a:solidFill>
                  <a:latin typeface="+mj-lt"/>
                </a:rPr>
                <a:t>R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640" y="50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chemeClr val="accent2"/>
                  </a:solidFill>
                  <a:latin typeface="+mj-lt"/>
                </a:rPr>
                <a:t>S</a:t>
              </a: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3264" y="364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chemeClr val="accent2"/>
                  </a:solidFill>
                  <a:latin typeface="+mj-lt"/>
                </a:rPr>
                <a:t>T</a:t>
              </a: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1152" y="182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chemeClr val="accent2"/>
                  </a:solidFill>
                  <a:latin typeface="+mj-lt"/>
                </a:rPr>
                <a:t>P</a:t>
              </a:r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2352" y="180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chemeClr val="accent2"/>
                  </a:solidFill>
                  <a:latin typeface="+mj-lt"/>
                </a:rPr>
                <a:t>Q</a:t>
              </a:r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624" y="2448"/>
              <a:ext cx="624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5000" b="1">
                  <a:solidFill>
                    <a:srgbClr val="CC0000"/>
                  </a:solidFill>
                  <a:latin typeface="+mj-lt"/>
                </a:rPr>
                <a:t>12</a:t>
              </a: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1104" y="1248"/>
              <a:ext cx="624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5000" b="1">
                  <a:solidFill>
                    <a:srgbClr val="CC0000"/>
                  </a:solidFill>
                  <a:latin typeface="+mj-lt"/>
                </a:rPr>
                <a:t>4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2208" y="1200"/>
              <a:ext cx="624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5000" b="1">
                  <a:solidFill>
                    <a:srgbClr val="CC0000"/>
                  </a:solidFill>
                  <a:latin typeface="+mj-lt"/>
                </a:rPr>
                <a:t>5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2784" y="2448"/>
              <a:ext cx="624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5000" b="1">
                  <a:solidFill>
                    <a:srgbClr val="CC0000"/>
                  </a:solidFill>
                  <a:latin typeface="+mj-lt"/>
                </a:rPr>
                <a:t>15</a:t>
              </a:r>
            </a:p>
          </p:txBody>
        </p:sp>
      </p:grpSp>
      <p:graphicFrame>
        <p:nvGraphicFramePr>
          <p:cNvPr id="820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837316"/>
              </p:ext>
            </p:extLst>
          </p:nvPr>
        </p:nvGraphicFramePr>
        <p:xfrm>
          <a:off x="5867400" y="5334000"/>
          <a:ext cx="22098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9" name="Equation" r:id="rId3" imgW="609336" imgH="177723" progId="Equation.3">
                  <p:embed/>
                </p:oleObj>
              </mc:Choice>
              <mc:Fallback>
                <p:oleObj name="Equation" r:id="rId3" imgW="609336" imgH="177723" progId="Equation.3">
                  <p:embed/>
                  <p:pic>
                    <p:nvPicPr>
                      <p:cNvPr id="820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334000"/>
                        <a:ext cx="22098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73139"/>
              </p:ext>
            </p:extLst>
          </p:nvPr>
        </p:nvGraphicFramePr>
        <p:xfrm>
          <a:off x="5867400" y="5715000"/>
          <a:ext cx="21907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0" name="Equation" r:id="rId5" imgW="571252" imgH="203112" progId="Equation.3">
                  <p:embed/>
                </p:oleObj>
              </mc:Choice>
              <mc:Fallback>
                <p:oleObj name="Equation" r:id="rId5" imgW="571252" imgH="203112" progId="Equation.3">
                  <p:embed/>
                  <p:pic>
                    <p:nvPicPr>
                      <p:cNvPr id="820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715000"/>
                        <a:ext cx="21907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549477"/>
              </p:ext>
            </p:extLst>
          </p:nvPr>
        </p:nvGraphicFramePr>
        <p:xfrm>
          <a:off x="5486400" y="2362200"/>
          <a:ext cx="1600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1" name="Equation" r:id="rId7" imgW="533169" imgH="393529" progId="Equation.3">
                  <p:embed/>
                </p:oleObj>
              </mc:Choice>
              <mc:Fallback>
                <p:oleObj name="Equation" r:id="rId7" imgW="533169" imgH="393529" progId="Equation.3">
                  <p:embed/>
                  <p:pic>
                    <p:nvPicPr>
                      <p:cNvPr id="821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62200"/>
                        <a:ext cx="16002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483837"/>
              </p:ext>
            </p:extLst>
          </p:nvPr>
        </p:nvGraphicFramePr>
        <p:xfrm>
          <a:off x="5638800" y="3657600"/>
          <a:ext cx="1219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Equation" r:id="rId9" imgW="406048" imgH="393359" progId="Equation.3">
                  <p:embed/>
                </p:oleObj>
              </mc:Choice>
              <mc:Fallback>
                <p:oleObj name="Equation" r:id="rId9" imgW="406048" imgH="393359" progId="Equation.3">
                  <p:embed/>
                  <p:pic>
                    <p:nvPicPr>
                      <p:cNvPr id="821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657600"/>
                        <a:ext cx="12192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13" name="Picture 2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219200"/>
            <a:ext cx="80486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4" name="Picture 2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8" y="533400"/>
            <a:ext cx="80486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286000" y="914400"/>
            <a:ext cx="6324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latin typeface="+mj-lt"/>
              </a:rPr>
              <a:t>1. Two sides are proportional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>
                <a:latin typeface="+mj-lt"/>
              </a:rPr>
              <a:t>2. Included angle is congruent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0" y="990600"/>
            <a:ext cx="2667000" cy="11382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800" b="1" i="1" dirty="0">
                <a:solidFill>
                  <a:srgbClr val="00FF00"/>
                </a:solidFill>
                <a:latin typeface="+mj-lt"/>
              </a:rPr>
              <a:t>SAS~</a:t>
            </a:r>
          </a:p>
        </p:txBody>
      </p:sp>
    </p:spTree>
    <p:extLst>
      <p:ext uri="{BB962C8B-B14F-4D97-AF65-F5344CB8AC3E}">
        <p14:creationId xmlns:p14="http://schemas.microsoft.com/office/powerpoint/2010/main" val="186729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/>
      <p:bldP spid="82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Triangle Theorems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Triangle Sum Theorem: </a:t>
            </a:r>
            <a:r>
              <a:rPr lang="en-US" dirty="0"/>
              <a:t>The 3 a angles in a triangle add up to ______.</a:t>
            </a:r>
          </a:p>
          <a:p>
            <a:pPr marL="0" indent="0">
              <a:buNone/>
            </a:pPr>
            <a:r>
              <a:rPr lang="en-US" b="1" dirty="0"/>
              <a:t>Exterior Angle Theorem: </a:t>
            </a:r>
            <a:r>
              <a:rPr lang="en-US" dirty="0"/>
              <a:t>The 2 remote interior angles add up and equal the exterior angle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 rot="4100958">
            <a:off x="7392588" y="1619769"/>
            <a:ext cx="1537318" cy="1702194"/>
          </a:xfrm>
          <a:prstGeom prst="rtTriangle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2437" y="2522935"/>
            <a:ext cx="1257589" cy="7820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180</a:t>
            </a:r>
            <a:r>
              <a:rPr lang="en-US" sz="3600" b="1" dirty="0">
                <a:solidFill>
                  <a:srgbClr val="FF0000"/>
                </a:solidFill>
                <a:sym typeface="Symbol"/>
              </a:rPr>
              <a:t>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807834"/>
            <a:ext cx="57340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3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Basic Constructions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7" y="1600994"/>
            <a:ext cx="6791325" cy="452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2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7772400" cy="472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067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620000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9483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543800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5193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7" y="1547812"/>
            <a:ext cx="6143625" cy="37623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5867400"/>
            <a:ext cx="221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answer: C</a:t>
            </a:r>
          </a:p>
        </p:txBody>
      </p:sp>
    </p:spTree>
    <p:extLst>
      <p:ext uri="{BB962C8B-B14F-4D97-AF65-F5344CB8AC3E}">
        <p14:creationId xmlns:p14="http://schemas.microsoft.com/office/powerpoint/2010/main" val="429964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Ways to Prove Triangles Congruent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42426"/>
            <a:ext cx="5867400" cy="498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222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02031"/>
            <a:ext cx="6019800" cy="460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12780"/>
      </p:ext>
    </p:extLst>
  </p:cSld>
  <p:clrMapOvr>
    <a:masterClrMapping/>
  </p:clrMapOvr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288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iRespondGraphMaster</vt:lpstr>
      <vt:lpstr>Office Theme</vt:lpstr>
      <vt:lpstr>iRespondQuestionMaster</vt:lpstr>
      <vt:lpstr>GSE Geometry</vt:lpstr>
      <vt:lpstr>Triangle Theorems</vt:lpstr>
      <vt:lpstr>4 Basic Constructions</vt:lpstr>
      <vt:lpstr>PowerPoint Presentation</vt:lpstr>
      <vt:lpstr>PowerPoint Presentation</vt:lpstr>
      <vt:lpstr>PowerPoint Presentation</vt:lpstr>
      <vt:lpstr>Example</vt:lpstr>
      <vt:lpstr>Ways to Prove Triangles Congruent</vt:lpstr>
      <vt:lpstr>Example</vt:lpstr>
      <vt:lpstr>Solution</vt:lpstr>
      <vt:lpstr>Similar Polygons</vt:lpstr>
      <vt:lpstr>Solve for x and y.</vt:lpstr>
      <vt:lpstr>PowerPoint Presentation</vt:lpstr>
      <vt:lpstr>Find the perimeter of the smaller triangle.</vt:lpstr>
      <vt:lpstr>3 ways to Prove Triangles Similar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Sandra Campagnone</cp:lastModifiedBy>
  <cp:revision>65</cp:revision>
  <cp:lastPrinted>2014-04-30T17:40:20Z</cp:lastPrinted>
  <dcterms:created xsi:type="dcterms:W3CDTF">2012-11-27T01:45:48Z</dcterms:created>
  <dcterms:modified xsi:type="dcterms:W3CDTF">2019-04-20T17:59:41Z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