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67" r:id="rId2"/>
    <p:sldMasterId id="2147483779" r:id="rId3"/>
  </p:sldMasterIdLst>
  <p:handoutMasterIdLst>
    <p:handoutMasterId r:id="rId13"/>
  </p:handoutMasterIdLst>
  <p:sldIdLst>
    <p:sldId id="256" r:id="rId4"/>
    <p:sldId id="310" r:id="rId5"/>
    <p:sldId id="311" r:id="rId6"/>
    <p:sldId id="312" r:id="rId7"/>
    <p:sldId id="313" r:id="rId8"/>
    <p:sldId id="314" r:id="rId9"/>
    <p:sldId id="316" r:id="rId10"/>
    <p:sldId id="318" r:id="rId11"/>
    <p:sldId id="320" r:id="rId12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8" autoAdjust="0"/>
  </p:normalViewPr>
  <p:slideViewPr>
    <p:cSldViewPr>
      <p:cViewPr varScale="1">
        <p:scale>
          <a:sx n="81" d="100"/>
          <a:sy n="81" d="100"/>
        </p:scale>
        <p:origin x="1013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28A48-A905-40BA-A2A3-172CD4637C4F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E0470-5E3D-4029-B420-8EFD4C3E8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39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5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1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19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52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10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03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69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8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153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023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01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44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068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384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513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8448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040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09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902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996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035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4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040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191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1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0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9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9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0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4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EB9017-3DEA-495E-BF23-62B3998581C8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97E36E-A992-4AEE-B7A6-F277AA375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1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85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F037E-C62F-4A4A-AF94-2D8305582FF2}" type="datetimeFigureOut">
              <a:rPr lang="en-US" smtClean="0"/>
              <a:t>4/20/2019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CA19E-87AB-4466-A1C1-95654600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>
                <a:solidFill>
                  <a:srgbClr val="000000"/>
                </a:solidFill>
              </a:rPr>
              <a:t>iRespond Question Master</a:t>
            </a: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A.) Response A</a:t>
            </a: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B.) Response B</a:t>
            </a: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C.) Response C</a:t>
            </a: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D.) Response D</a:t>
            </a:r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/>
              <a:t>E.) Response E</a:t>
            </a:r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234853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GSE Geometry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6375"/>
            <a:ext cx="6400800" cy="2282825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r>
              <a:rPr lang="en-US" sz="5400" b="1">
                <a:solidFill>
                  <a:schemeClr val="accent2"/>
                </a:solidFill>
              </a:rPr>
              <a:t>Unit 3: </a:t>
            </a:r>
            <a:r>
              <a:rPr lang="en-US" sz="5400" b="1" dirty="0">
                <a:solidFill>
                  <a:schemeClr val="accent2"/>
                </a:solidFill>
              </a:rPr>
              <a:t>Right Triangle Trigonometry</a:t>
            </a:r>
          </a:p>
        </p:txBody>
      </p:sp>
    </p:spTree>
    <p:extLst>
      <p:ext uri="{BB962C8B-B14F-4D97-AF65-F5344CB8AC3E}">
        <p14:creationId xmlns:p14="http://schemas.microsoft.com/office/powerpoint/2010/main" val="3082328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Trig Ratios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62" t="50000" r="7578" b="10513"/>
          <a:stretch>
            <a:fillRect/>
          </a:stretch>
        </p:blipFill>
        <p:spPr bwMode="auto">
          <a:xfrm>
            <a:off x="152400" y="2057400"/>
            <a:ext cx="882332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1544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Trig Ratio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572535"/>
            <a:ext cx="3352800" cy="4144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cos 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sin 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tan R?</a:t>
            </a:r>
          </a:p>
        </p:txBody>
      </p:sp>
      <p:pic>
        <p:nvPicPr>
          <p:cNvPr id="7" name="Picture 6"/>
          <p:cNvPicPr/>
          <p:nvPr/>
        </p:nvPicPr>
        <p:blipFill rotWithShape="1">
          <a:blip r:embed="rId3"/>
          <a:srcRect l="5107" r="71438"/>
          <a:stretch/>
        </p:blipFill>
        <p:spPr>
          <a:xfrm>
            <a:off x="4267200" y="1447800"/>
            <a:ext cx="4589491" cy="4267200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444270"/>
              </p:ext>
            </p:extLst>
          </p:nvPr>
        </p:nvGraphicFramePr>
        <p:xfrm>
          <a:off x="3435350" y="1219200"/>
          <a:ext cx="831850" cy="1401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3" name="Equation" r:id="rId4" imgW="241200" imgH="406080" progId="Equation.DSMT4">
                  <p:embed/>
                </p:oleObj>
              </mc:Choice>
              <mc:Fallback>
                <p:oleObj name="Equation" r:id="rId4" imgW="241200" imgH="4060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35350" y="1219200"/>
                        <a:ext cx="831850" cy="14010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333283"/>
              </p:ext>
            </p:extLst>
          </p:nvPr>
        </p:nvGraphicFramePr>
        <p:xfrm>
          <a:off x="3276600" y="3124200"/>
          <a:ext cx="831850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" name="Equation" r:id="rId6" imgW="241200" imgH="406080" progId="Equation.DSMT4">
                  <p:embed/>
                </p:oleObj>
              </mc:Choice>
              <mc:Fallback>
                <p:oleObj name="Equation" r:id="rId6" imgW="241200" imgH="4060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124200"/>
                        <a:ext cx="831850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79994"/>
              </p:ext>
            </p:extLst>
          </p:nvPr>
        </p:nvGraphicFramePr>
        <p:xfrm>
          <a:off x="3200400" y="5181600"/>
          <a:ext cx="831850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5" name="Equation" r:id="rId8" imgW="241200" imgH="406080" progId="Equation.DSMT4">
                  <p:embed/>
                </p:oleObj>
              </mc:Choice>
              <mc:Fallback>
                <p:oleObj name="Equation" r:id="rId8" imgW="241200" imgH="4060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181600"/>
                        <a:ext cx="831850" cy="140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161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3399"/>
                </a:solidFill>
              </a:rPr>
              <a:t>Co-Function Relationships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250548"/>
              </p:ext>
            </p:extLst>
          </p:nvPr>
        </p:nvGraphicFramePr>
        <p:xfrm>
          <a:off x="955679" y="1752600"/>
          <a:ext cx="6816721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7" name="Equation" r:id="rId3" imgW="1307880" imgH="876240" progId="Equation.DSMT4">
                  <p:embed/>
                </p:oleObj>
              </mc:Choice>
              <mc:Fallback>
                <p:oleObj name="Equation" r:id="rId3" imgW="1307880" imgH="8762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9" y="1752600"/>
                        <a:ext cx="6816721" cy="441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478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3399"/>
                </a:solidFill>
              </a:rPr>
              <a:t>Co-Function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230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Cos 64</a:t>
            </a:r>
            <a:r>
              <a:rPr lang="en-US" sz="6000" dirty="0">
                <a:sym typeface="Symbol"/>
              </a:rPr>
              <a:t> = Sin ____</a:t>
            </a:r>
            <a:endParaRPr lang="en-US" sz="6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400800" y="2895600"/>
            <a:ext cx="1237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FF3399"/>
                </a:solidFill>
              </a:rPr>
              <a:t>26</a:t>
            </a:r>
            <a:r>
              <a:rPr lang="en-US" sz="5400" b="1" dirty="0">
                <a:solidFill>
                  <a:srgbClr val="FF3399"/>
                </a:solidFill>
                <a:sym typeface="Symbol"/>
              </a:rPr>
              <a:t></a:t>
            </a:r>
            <a:endParaRPr lang="en-US" sz="5400" b="1" dirty="0">
              <a:solidFill>
                <a:srgbClr val="FF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83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Find a Missing Side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547016" y="1828800"/>
            <a:ext cx="3911184" cy="335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4932622"/>
            <a:ext cx="27334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FF3399"/>
                </a:solidFill>
              </a:rPr>
              <a:t>x = 17.6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83508" y="4343400"/>
            <a:ext cx="838200" cy="838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/>
              <a:t>x</a:t>
            </a:r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23445" y="1143000"/>
            <a:ext cx="9044355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600"/>
              <a:t>Solve for x.  Round to the nearest tenth.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0120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Find a Missing Angle</a:t>
            </a: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690672" y="1828800"/>
            <a:ext cx="4257675" cy="26069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4724400"/>
            <a:ext cx="29835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FF3399"/>
                </a:solidFill>
                <a:sym typeface="Symbol"/>
              </a:rPr>
              <a:t> </a:t>
            </a:r>
            <a:r>
              <a:rPr lang="en-US" sz="5400" b="1" dirty="0">
                <a:solidFill>
                  <a:srgbClr val="FF3399"/>
                </a:solidFill>
              </a:rPr>
              <a:t>= 31.4</a:t>
            </a:r>
            <a:r>
              <a:rPr lang="en-US" sz="5400" b="1" dirty="0">
                <a:solidFill>
                  <a:srgbClr val="FF3399"/>
                </a:solidFill>
                <a:sym typeface="Symbol"/>
              </a:rPr>
              <a:t></a:t>
            </a:r>
            <a:endParaRPr lang="en-US" sz="5400" b="1" dirty="0">
              <a:solidFill>
                <a:srgbClr val="FF3399"/>
              </a:solidFill>
            </a:endParaRPr>
          </a:p>
        </p:txBody>
      </p:sp>
      <p:sp>
        <p:nvSpPr>
          <p:cNvPr id="6" name="Content Placeholder 7"/>
          <p:cNvSpPr txBox="1">
            <a:spLocks/>
          </p:cNvSpPr>
          <p:nvPr/>
        </p:nvSpPr>
        <p:spPr>
          <a:xfrm>
            <a:off x="23445" y="1143000"/>
            <a:ext cx="9044355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3600" dirty="0"/>
              <a:t>Solve for </a:t>
            </a:r>
            <a:r>
              <a:rPr lang="en-US" sz="3600" dirty="0">
                <a:sym typeface="Symbol"/>
              </a:rPr>
              <a:t></a:t>
            </a:r>
            <a:r>
              <a:rPr lang="en-US" sz="3600" dirty="0"/>
              <a:t>.  Round to the nearest tenth.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934200" y="2201704"/>
            <a:ext cx="914400" cy="10748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100" b="1" dirty="0">
                <a:sym typeface="Symbol"/>
              </a:rPr>
              <a:t></a:t>
            </a:r>
            <a:endParaRPr lang="en-US" sz="4100" b="1" dirty="0"/>
          </a:p>
        </p:txBody>
      </p:sp>
    </p:spTree>
    <p:extLst>
      <p:ext uri="{BB962C8B-B14F-4D97-AF65-F5344CB8AC3E}">
        <p14:creationId xmlns:p14="http://schemas.microsoft.com/office/powerpoint/2010/main" val="419093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36638"/>
            <a:ext cx="8839200" cy="2163762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The angle of elevation from a ship to the top of a 35 meter lighthouse on the coast measures 26</a:t>
            </a:r>
            <a:r>
              <a:rPr lang="en-US" sz="3200" dirty="0">
                <a:sym typeface="Symbol"/>
              </a:rPr>
              <a:t>.</a:t>
            </a:r>
            <a:r>
              <a:rPr lang="en-US" sz="3200" dirty="0"/>
              <a:t>  How far from the coast is the ship? Round to the nearest tenth.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38600" y="4572000"/>
            <a:ext cx="46939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00B0F0"/>
                </a:solidFill>
                <a:sym typeface="Symbol"/>
              </a:rPr>
              <a:t>tan 26 </a:t>
            </a:r>
            <a:r>
              <a:rPr lang="en-US" sz="5400" b="1" dirty="0">
                <a:solidFill>
                  <a:srgbClr val="00B0F0"/>
                </a:solidFill>
              </a:rPr>
              <a:t>= 35/x</a:t>
            </a:r>
          </a:p>
          <a:p>
            <a:r>
              <a:rPr lang="en-US" sz="5400" b="1" dirty="0">
                <a:solidFill>
                  <a:srgbClr val="FF3399"/>
                </a:solidFill>
              </a:rPr>
              <a:t>x = 71.8 m</a:t>
            </a:r>
          </a:p>
        </p:txBody>
      </p:sp>
    </p:spTree>
    <p:extLst>
      <p:ext uri="{BB962C8B-B14F-4D97-AF65-F5344CB8AC3E}">
        <p14:creationId xmlns:p14="http://schemas.microsoft.com/office/powerpoint/2010/main" val="174710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4182284"/>
            <a:ext cx="785881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00B0F0"/>
                </a:solidFill>
                <a:sym typeface="Symbol"/>
              </a:rPr>
              <a:t>sin 3º </a:t>
            </a:r>
            <a:r>
              <a:rPr lang="en-US" sz="5400" b="1" dirty="0">
                <a:solidFill>
                  <a:srgbClr val="00B0F0"/>
                </a:solidFill>
              </a:rPr>
              <a:t>= 5900/x</a:t>
            </a:r>
          </a:p>
          <a:p>
            <a:r>
              <a:rPr lang="en-US" sz="5400" b="1" dirty="0">
                <a:solidFill>
                  <a:srgbClr val="FF3399"/>
                </a:solidFill>
              </a:rPr>
              <a:t>x = 113,000</a:t>
            </a:r>
          </a:p>
          <a:p>
            <a:r>
              <a:rPr lang="en-US" sz="2800" b="1" dirty="0">
                <a:solidFill>
                  <a:srgbClr val="FF3399"/>
                </a:solidFill>
              </a:rPr>
              <a:t>The plane will travel about 113,000 feet before reaching the ground.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731704"/>
            <a:ext cx="6781800" cy="345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84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140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iRespondGraphMaster</vt:lpstr>
      <vt:lpstr>Office Theme</vt:lpstr>
      <vt:lpstr>iRespondQuestionMaster</vt:lpstr>
      <vt:lpstr>GSE Geometry</vt:lpstr>
      <vt:lpstr>Trig Ratios</vt:lpstr>
      <vt:lpstr>Trig Ratio</vt:lpstr>
      <vt:lpstr>Co-Function Relationships</vt:lpstr>
      <vt:lpstr>Co-Function Relationships</vt:lpstr>
      <vt:lpstr>Find a Missing Side</vt:lpstr>
      <vt:lpstr>Find a Missing Angle</vt:lpstr>
      <vt:lpstr>The angle of elevation from a ship to the top of a 35 meter lighthouse on the coast measures 26.  How far from the coast is the ship? Round to the nearest tenth.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Freeman</dc:creator>
  <cp:lastModifiedBy>Sandra Campagnone</cp:lastModifiedBy>
  <cp:revision>61</cp:revision>
  <cp:lastPrinted>2014-04-30T17:40:20Z</cp:lastPrinted>
  <dcterms:created xsi:type="dcterms:W3CDTF">2012-11-27T01:45:48Z</dcterms:created>
  <dcterms:modified xsi:type="dcterms:W3CDTF">2019-04-20T18:00:37Z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