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5" r:id="rId3"/>
  </p:sldMasterIdLst>
  <p:handoutMasterIdLst>
    <p:handoutMasterId r:id="rId22"/>
  </p:handoutMasterIdLst>
  <p:sldIdLst>
    <p:sldId id="334" r:id="rId4"/>
    <p:sldId id="336" r:id="rId5"/>
    <p:sldId id="335" r:id="rId6"/>
    <p:sldId id="349" r:id="rId7"/>
    <p:sldId id="339" r:id="rId8"/>
    <p:sldId id="340" r:id="rId9"/>
    <p:sldId id="348" r:id="rId10"/>
    <p:sldId id="341" r:id="rId11"/>
    <p:sldId id="342" r:id="rId12"/>
    <p:sldId id="324" r:id="rId13"/>
    <p:sldId id="313" r:id="rId14"/>
    <p:sldId id="314" r:id="rId15"/>
    <p:sldId id="337" r:id="rId16"/>
    <p:sldId id="343" r:id="rId17"/>
    <p:sldId id="344" r:id="rId18"/>
    <p:sldId id="345" r:id="rId19"/>
    <p:sldId id="346" r:id="rId20"/>
    <p:sldId id="347" r:id="rId21"/>
  </p:sldIdLst>
  <p:sldSz cx="9144000" cy="6858000" type="screen4x3"/>
  <p:notesSz cx="7007225" cy="9293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FF00FF"/>
    <a:srgbClr val="CCECFF"/>
    <a:srgbClr val="FFCC00"/>
    <a:srgbClr val="A47D00"/>
    <a:srgbClr val="FF99CC"/>
    <a:srgbClr val="663300"/>
    <a:srgbClr val="996633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8FBB4CED-150C-468C-865D-165F7B030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56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6E69-67DF-4B5B-A992-EEFFEAD47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70EC6-47BC-4B38-AF84-2A227E6B0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784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8BF799-3B2D-476A-8797-EA353D396B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GSE Geometry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6375"/>
            <a:ext cx="6400800" cy="22828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Unit 4: Circles and Volume</a:t>
            </a:r>
          </a:p>
        </p:txBody>
      </p:sp>
    </p:spTree>
    <p:extLst>
      <p:ext uri="{BB962C8B-B14F-4D97-AF65-F5344CB8AC3E}">
        <p14:creationId xmlns:p14="http://schemas.microsoft.com/office/powerpoint/2010/main" val="225309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Area &amp; Circumference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597589"/>
              </p:ext>
            </p:extLst>
          </p:nvPr>
        </p:nvGraphicFramePr>
        <p:xfrm>
          <a:off x="990600" y="1676400"/>
          <a:ext cx="7045076" cy="505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5" name="Equation" r:id="rId3" imgW="2120760" imgH="1523880" progId="Equation.DSMT4">
                  <p:embed/>
                </p:oleObj>
              </mc:Choice>
              <mc:Fallback>
                <p:oleObj name="Equation" r:id="rId3" imgW="2120760" imgH="15238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7045076" cy="505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610430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2667000"/>
          </a:xfrm>
        </p:spPr>
        <p:txBody>
          <a:bodyPr/>
          <a:lstStyle/>
          <a:p>
            <a:pPr algn="l"/>
            <a:r>
              <a:rPr lang="en-US" b="1" dirty="0">
                <a:latin typeface="Tw Cen MT" pitchFamily="34" charset="0"/>
              </a:rPr>
              <a:t>Example</a:t>
            </a:r>
            <a:br>
              <a:rPr lang="en-US" b="1" dirty="0">
                <a:latin typeface="Tw Cen MT" pitchFamily="34" charset="0"/>
              </a:rPr>
            </a:br>
            <a:r>
              <a:rPr lang="en-US" dirty="0"/>
              <a:t>Find the area of the shaded sector.  Round to the nearest tenths.</a:t>
            </a:r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362200"/>
            <a:ext cx="3733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135615" y="2667000"/>
          <a:ext cx="436018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9" name="Equation" r:id="rId4" imgW="1257300" imgH="660400" progId="Equation.DSMT4">
                  <p:embed/>
                </p:oleObj>
              </mc:Choice>
              <mc:Fallback>
                <p:oleObj name="Equation" r:id="rId4" imgW="1257300" imgH="660400" progId="Equation.DSMT4">
                  <p:embed/>
                  <p:pic>
                    <p:nvPicPr>
                      <p:cNvPr id="156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15" y="2667000"/>
                        <a:ext cx="4360185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94" name="Picture 42"/>
          <p:cNvPicPr>
            <a:picLocks noChangeAspect="1" noChangeArrowheads="1"/>
          </p:cNvPicPr>
          <p:nvPr/>
        </p:nvPicPr>
        <p:blipFill>
          <a:blip r:embed="rId3" cstate="print"/>
          <a:srcRect l="25000" t="53125" r="60156" b="28125"/>
          <a:stretch>
            <a:fillRect/>
          </a:stretch>
        </p:blipFill>
        <p:spPr bwMode="auto">
          <a:xfrm>
            <a:off x="4114800" y="2815389"/>
            <a:ext cx="4267200" cy="40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286000"/>
          </a:xfrm>
        </p:spPr>
        <p:txBody>
          <a:bodyPr/>
          <a:lstStyle/>
          <a:p>
            <a:pPr algn="l"/>
            <a:r>
              <a:rPr lang="en-US" b="1" dirty="0">
                <a:latin typeface="Tw Cen MT" pitchFamily="34" charset="0"/>
              </a:rPr>
              <a:t>Example</a:t>
            </a:r>
            <a:br>
              <a:rPr lang="en-US" b="1" dirty="0">
                <a:latin typeface="Tw Cen MT" pitchFamily="34" charset="0"/>
              </a:rPr>
            </a:br>
            <a:r>
              <a:rPr lang="en-US" sz="3800" dirty="0"/>
              <a:t>Find the measure of the arc (degrees) if the arc length is 3.91 in</a:t>
            </a:r>
            <a:r>
              <a:rPr lang="en-US" sz="3800" baseline="30000" dirty="0"/>
              <a:t>2</a:t>
            </a:r>
            <a:r>
              <a:rPr lang="en-US" sz="3800" dirty="0"/>
              <a:t>.   Round to the nearest tenths.</a:t>
            </a:r>
          </a:p>
        </p:txBody>
      </p:sp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304800" y="3124200"/>
          <a:ext cx="4105751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3" name="Equation" r:id="rId4" imgW="1028700" imgH="609600" progId="Equation.DSMT4">
                  <p:embed/>
                </p:oleObj>
              </mc:Choice>
              <mc:Fallback>
                <p:oleObj name="Equation" r:id="rId4" imgW="1028700" imgH="609600" progId="Equation.DSMT4">
                  <p:embed/>
                  <p:pic>
                    <p:nvPicPr>
                      <p:cNvPr id="1576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24200"/>
                        <a:ext cx="4105751" cy="242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Volume of Solids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05148"/>
              </p:ext>
            </p:extLst>
          </p:nvPr>
        </p:nvGraphicFramePr>
        <p:xfrm>
          <a:off x="533400" y="1543049"/>
          <a:ext cx="8305800" cy="514258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Prisms/Cylinders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Cones/Pyramids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Spheres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71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4000" dirty="0"/>
                        <a:t>V =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Bh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305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i="1" dirty="0"/>
                        <a:t>B stands for the area of the base.</a:t>
                      </a:r>
                    </a:p>
                    <a:p>
                      <a:pPr algn="ctr"/>
                      <a:r>
                        <a:rPr lang="en-US" sz="3200" i="1" dirty="0"/>
                        <a:t>The shape</a:t>
                      </a:r>
                      <a:r>
                        <a:rPr lang="en-US" sz="3200" i="1" baseline="0" dirty="0"/>
                        <a:t> of the base can change.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baseline="0" dirty="0"/>
                        <a:t>Circle: A </a:t>
                      </a:r>
                      <a:r>
                        <a:rPr lang="en-US" sz="3200" dirty="0">
                          <a:sym typeface="Symbol"/>
                        </a:rPr>
                        <a:t>= r</a:t>
                      </a:r>
                      <a:r>
                        <a:rPr lang="en-US" sz="3200" baseline="30000" dirty="0">
                          <a:sym typeface="Symbol"/>
                        </a:rPr>
                        <a:t>2</a:t>
                      </a:r>
                      <a:endParaRPr lang="en-US" sz="3200" b="1" dirty="0"/>
                    </a:p>
                    <a:p>
                      <a:pPr algn="ctr"/>
                      <a:r>
                        <a:rPr lang="en-US" sz="3200" i="1" dirty="0"/>
                        <a:t>Square/Rectangle:</a:t>
                      </a:r>
                      <a:r>
                        <a:rPr lang="en-US" sz="3200" i="1" baseline="0" dirty="0"/>
                        <a:t> A  = </a:t>
                      </a:r>
                      <a:r>
                        <a:rPr lang="en-US" sz="3200" i="1" baseline="0" dirty="0" err="1"/>
                        <a:t>bh</a:t>
                      </a:r>
                      <a:r>
                        <a:rPr lang="en-US" sz="3200" i="1" baseline="0" dirty="0"/>
                        <a:t> = </a:t>
                      </a:r>
                      <a:r>
                        <a:rPr lang="en-US" sz="3200" i="1" baseline="0" dirty="0" err="1"/>
                        <a:t>lw</a:t>
                      </a:r>
                      <a:endParaRPr lang="en-US" sz="3200" i="1" baseline="0" dirty="0"/>
                    </a:p>
                    <a:p>
                      <a:pPr algn="ctr"/>
                      <a:r>
                        <a:rPr lang="en-US" sz="3200" i="1" baseline="0" dirty="0"/>
                        <a:t>Triangle A = ½ </a:t>
                      </a:r>
                      <a:r>
                        <a:rPr lang="en-US" sz="3200" i="1" baseline="0" dirty="0" err="1"/>
                        <a:t>bh</a:t>
                      </a:r>
                      <a:endParaRPr lang="en-US" sz="3200" i="1" baseline="0" dirty="0"/>
                    </a:p>
                    <a:p>
                      <a:pPr algn="ctr"/>
                      <a:r>
                        <a:rPr lang="en-US" sz="3200" i="1" baseline="0" dirty="0"/>
                        <a:t>Trapezoid: A = </a:t>
                      </a:r>
                      <a:r>
                        <a:rPr lang="en-US" sz="3200" b="1" dirty="0"/>
                        <a:t>½ </a:t>
                      </a:r>
                      <a:r>
                        <a:rPr lang="en-US" sz="3200" b="0" dirty="0"/>
                        <a:t>h(b</a:t>
                      </a:r>
                      <a:r>
                        <a:rPr lang="en-US" sz="3200" b="0" baseline="-25000" dirty="0"/>
                        <a:t>1</a:t>
                      </a:r>
                      <a:r>
                        <a:rPr lang="en-US" sz="3200" b="0" dirty="0"/>
                        <a:t> + b</a:t>
                      </a:r>
                      <a:r>
                        <a:rPr lang="en-US" sz="3200" b="0" baseline="-25000" dirty="0"/>
                        <a:t>2</a:t>
                      </a:r>
                      <a:r>
                        <a:rPr lang="en-US" sz="3200" b="0" dirty="0"/>
                        <a:t>)</a:t>
                      </a:r>
                      <a:endParaRPr lang="en-US" sz="3200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103205"/>
              </p:ext>
            </p:extLst>
          </p:nvPr>
        </p:nvGraphicFramePr>
        <p:xfrm>
          <a:off x="3276600" y="2057400"/>
          <a:ext cx="22621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7" name="Equation" r:id="rId3" imgW="634680" imgH="406080" progId="Equation.DSMT4">
                  <p:embed/>
                </p:oleObj>
              </mc:Choice>
              <mc:Fallback>
                <p:oleObj name="Equation" r:id="rId3" imgW="634680" imgH="4060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2057400"/>
                        <a:ext cx="2262188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06179"/>
              </p:ext>
            </p:extLst>
          </p:nvPr>
        </p:nvGraphicFramePr>
        <p:xfrm>
          <a:off x="6096000" y="1981200"/>
          <a:ext cx="264964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8" name="Equation" r:id="rId5" imgW="672840" imgH="406080" progId="Equation.DSMT4">
                  <p:embed/>
                </p:oleObj>
              </mc:Choice>
              <mc:Fallback>
                <p:oleObj name="Equation" r:id="rId5" imgW="672840" imgH="406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981200"/>
                        <a:ext cx="264964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623030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057399"/>
            <a:ext cx="5943600" cy="320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98610"/>
      </p:ext>
    </p:extLst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9" y="1828800"/>
            <a:ext cx="727931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101212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48928"/>
            <a:ext cx="8380686" cy="91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667000"/>
            <a:ext cx="591502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870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524000"/>
            <a:ext cx="6934200" cy="294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96880"/>
      </p:ext>
    </p:extLst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589402"/>
            <a:ext cx="593407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140463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914400"/>
          </a:xfrm>
          <a:solidFill>
            <a:srgbClr val="FFFF99"/>
          </a:solidFill>
        </p:spPr>
        <p:txBody>
          <a:bodyPr/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 Formulas to KNOW for the Test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1600" y="1879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3" name="Equation" r:id="rId3" imgW="914400" imgH="179640" progId="Equation.DSMT4">
                  <p:embed/>
                </p:oleObj>
              </mc:Choice>
              <mc:Fallback>
                <p:oleObj name="Equation" r:id="rId3" imgW="914400" imgH="179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1879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" y="1050275"/>
            <a:ext cx="825817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47736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914400"/>
          </a:xfrm>
          <a:solidFill>
            <a:srgbClr val="FFFF99"/>
          </a:solidFill>
        </p:spPr>
        <p:txBody>
          <a:bodyPr/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 Relationships to KNOW for the Test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1600" y="1879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" name="Equation" r:id="rId3" imgW="914400" imgH="179640" progId="Equation.DSMT4">
                  <p:embed/>
                </p:oleObj>
              </mc:Choice>
              <mc:Fallback>
                <p:oleObj name="Equation" r:id="rId3" imgW="914400" imgH="179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18796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1143000"/>
            <a:ext cx="7772400" cy="531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4964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05000"/>
            <a:ext cx="7733071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4572000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Solution: D</a:t>
            </a:r>
          </a:p>
        </p:txBody>
      </p:sp>
    </p:spTree>
    <p:extLst>
      <p:ext uri="{BB962C8B-B14F-4D97-AF65-F5344CB8AC3E}">
        <p14:creationId xmlns:p14="http://schemas.microsoft.com/office/powerpoint/2010/main" val="39652247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52600"/>
            <a:ext cx="5715000" cy="413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76852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760750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22424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4333875" cy="4524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4737" y="5638800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Solution: B</a:t>
            </a:r>
          </a:p>
        </p:txBody>
      </p:sp>
    </p:spTree>
    <p:extLst>
      <p:ext uri="{BB962C8B-B14F-4D97-AF65-F5344CB8AC3E}">
        <p14:creationId xmlns:p14="http://schemas.microsoft.com/office/powerpoint/2010/main" val="173331797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800"/>
            <a:ext cx="6553200" cy="395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82757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081" y="1828800"/>
            <a:ext cx="6286827" cy="1971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581400"/>
            <a:ext cx="609219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77268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97</Words>
  <Application>Microsoft Office PowerPoint</Application>
  <PresentationFormat>On-screen Show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Default Design</vt:lpstr>
      <vt:lpstr>iRespondGraphMaster</vt:lpstr>
      <vt:lpstr>iRespondQuestionMaster</vt:lpstr>
      <vt:lpstr>GSE Geometry</vt:lpstr>
      <vt:lpstr>Angle Formulas to KNOW for the Test</vt:lpstr>
      <vt:lpstr>Segment Relationships to KNOW for the Test</vt:lpstr>
      <vt:lpstr>Example</vt:lpstr>
      <vt:lpstr>Example</vt:lpstr>
      <vt:lpstr>Solution</vt:lpstr>
      <vt:lpstr>Example</vt:lpstr>
      <vt:lpstr>Example</vt:lpstr>
      <vt:lpstr>Solution</vt:lpstr>
      <vt:lpstr>Area &amp; Circumference</vt:lpstr>
      <vt:lpstr>Example Find the area of the shaded sector.  Round to the nearest tenths.</vt:lpstr>
      <vt:lpstr>Example Find the measure of the arc (degrees) if the arc length is 3.91 in2.   Round to the nearest tenths.</vt:lpstr>
      <vt:lpstr>Volume of Solids</vt:lpstr>
      <vt:lpstr>Example</vt:lpstr>
      <vt:lpstr>Solution</vt:lpstr>
      <vt:lpstr>Example</vt:lpstr>
      <vt:lpstr>Example</vt:lpstr>
      <vt:lpstr>Solution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McEachern High School</dc:creator>
  <cp:lastModifiedBy>Sandra Campagnone</cp:lastModifiedBy>
  <cp:revision>101</cp:revision>
  <dcterms:created xsi:type="dcterms:W3CDTF">2001-03-20T15:50:54Z</dcterms:created>
  <dcterms:modified xsi:type="dcterms:W3CDTF">2019-04-20T18:07:52Z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