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67" r:id="rId2"/>
    <p:sldMasterId id="2147483779" r:id="rId3"/>
  </p:sldMasterIdLst>
  <p:handoutMasterIdLst>
    <p:handoutMasterId r:id="rId16"/>
  </p:handoutMasterIdLst>
  <p:sldIdLst>
    <p:sldId id="256" r:id="rId4"/>
    <p:sldId id="263" r:id="rId5"/>
    <p:sldId id="264" r:id="rId6"/>
    <p:sldId id="265" r:id="rId7"/>
    <p:sldId id="262" r:id="rId8"/>
    <p:sldId id="266" r:id="rId9"/>
    <p:sldId id="268" r:id="rId10"/>
    <p:sldId id="269" r:id="rId11"/>
    <p:sldId id="271" r:id="rId12"/>
    <p:sldId id="273" r:id="rId13"/>
    <p:sldId id="270" r:id="rId14"/>
    <p:sldId id="272" r:id="rId15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88" autoAdjust="0"/>
  </p:normalViewPr>
  <p:slideViewPr>
    <p:cSldViewPr>
      <p:cViewPr varScale="1">
        <p:scale>
          <a:sx n="106" d="100"/>
          <a:sy n="106" d="100"/>
        </p:scale>
        <p:origin x="115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28A48-A905-40BA-A2A3-172CD4637C4F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E0470-5E3D-4029-B420-8EFD4C3E8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39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5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1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19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52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10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03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69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85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53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023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01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44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068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384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513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448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040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098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902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996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035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4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040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191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1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0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9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9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0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4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1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853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F037E-C62F-4A4A-AF94-2D8305582FF2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CA19E-87AB-4466-A1C1-95654600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rgbClr val="000000"/>
                </a:solidFill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A.) Response A</a:t>
            </a: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B.) Response B</a:t>
            </a: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C.) Response C</a:t>
            </a: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D.) Response D</a:t>
            </a:r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E.) Response E</a:t>
            </a:r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234853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7" Type="http://schemas.openxmlformats.org/officeDocument/2006/relationships/image" Target="../media/image19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tmp"/><Relationship Id="rId5" Type="http://schemas.openxmlformats.org/officeDocument/2006/relationships/image" Target="../media/image17.tmp"/><Relationship Id="rId4" Type="http://schemas.openxmlformats.org/officeDocument/2006/relationships/image" Target="../media/image16.tm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GSE Geometry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6375"/>
            <a:ext cx="6400800" cy="2282825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sz="5400" b="1" dirty="0">
                <a:solidFill>
                  <a:schemeClr val="accent2"/>
                </a:solidFill>
              </a:rPr>
              <a:t>Unit 5 Geometric and Algebraic Connections</a:t>
            </a:r>
          </a:p>
        </p:txBody>
      </p:sp>
    </p:spTree>
    <p:extLst>
      <p:ext uri="{BB962C8B-B14F-4D97-AF65-F5344CB8AC3E}">
        <p14:creationId xmlns:p14="http://schemas.microsoft.com/office/powerpoint/2010/main" val="3082328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 a Directed Segment</a:t>
            </a:r>
          </a:p>
        </p:txBody>
      </p:sp>
      <p:pic>
        <p:nvPicPr>
          <p:cNvPr id="8" name="Content Placeholder 7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95400"/>
            <a:ext cx="3305636" cy="1152686"/>
          </a:xfr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663" y="1323176"/>
            <a:ext cx="3477110" cy="609685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069" y="3534486"/>
            <a:ext cx="3541019" cy="2541713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525243"/>
            <a:ext cx="5363323" cy="562053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500" y="3227826"/>
            <a:ext cx="3124636" cy="2848373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634" y="3227826"/>
            <a:ext cx="809738" cy="31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855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Equations of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4495800"/>
          </a:xfrm>
        </p:spPr>
        <p:txBody>
          <a:bodyPr>
            <a:normAutofit fontScale="92500"/>
          </a:bodyPr>
          <a:lstStyle/>
          <a:p>
            <a:r>
              <a:rPr lang="en-US" dirty="0"/>
              <a:t>Slope-intercept form of a line: </a:t>
            </a:r>
            <a:br>
              <a:rPr lang="en-US" dirty="0"/>
            </a:br>
            <a:r>
              <a:rPr lang="en-US" dirty="0"/>
              <a:t>y = mx + b, where m is the slope and b is the y-intercept</a:t>
            </a:r>
          </a:p>
          <a:p>
            <a:r>
              <a:rPr lang="en-US" dirty="0"/>
              <a:t>Two lines are parallel if their slopes are the same.</a:t>
            </a:r>
          </a:p>
          <a:p>
            <a:r>
              <a:rPr lang="en-US" dirty="0"/>
              <a:t>Two lines are perpendicular if the product of their slopes is -1 (the slopes are negative reciprocals of each other).</a:t>
            </a:r>
          </a:p>
          <a:p>
            <a:r>
              <a:rPr lang="en-US" dirty="0"/>
              <a:t>Point-slope form of a line: y – y</a:t>
            </a:r>
            <a:r>
              <a:rPr lang="en-US" baseline="-25000" dirty="0"/>
              <a:t>1</a:t>
            </a:r>
            <a:r>
              <a:rPr lang="en-US" dirty="0"/>
              <a:t> = m(x – x</a:t>
            </a:r>
            <a:r>
              <a:rPr lang="en-US" baseline="-25000" dirty="0"/>
              <a:t>1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89401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19200"/>
            <a:ext cx="5562600" cy="4781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0274" y="1813718"/>
            <a:ext cx="1419225" cy="18954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7836" y="4105273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Solution: D</a:t>
            </a:r>
          </a:p>
        </p:txBody>
      </p:sp>
    </p:spTree>
    <p:extLst>
      <p:ext uri="{BB962C8B-B14F-4D97-AF65-F5344CB8AC3E}">
        <p14:creationId xmlns:p14="http://schemas.microsoft.com/office/powerpoint/2010/main" val="362907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417638"/>
            <a:ext cx="6705600" cy="424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101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422228"/>
            <a:ext cx="5410200" cy="30600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5887" y="4483171"/>
            <a:ext cx="5991225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05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255713"/>
            <a:ext cx="5991225" cy="323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579563"/>
            <a:ext cx="5362575" cy="509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43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684663"/>
            <a:ext cx="5629275" cy="1466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175383"/>
            <a:ext cx="559117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772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these Formulas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295400"/>
            <a:ext cx="5934075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643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12130"/>
            <a:ext cx="5715000" cy="466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855903"/>
            <a:ext cx="5886450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26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013" y="1385505"/>
            <a:ext cx="8527973" cy="4669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212" y="2398713"/>
            <a:ext cx="60198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25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402031"/>
            <a:ext cx="4343400" cy="48146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00600" y="5791200"/>
            <a:ext cx="1316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Solution: B</a:t>
            </a:r>
          </a:p>
        </p:txBody>
      </p:sp>
    </p:spTree>
    <p:extLst>
      <p:ext uri="{BB962C8B-B14F-4D97-AF65-F5344CB8AC3E}">
        <p14:creationId xmlns:p14="http://schemas.microsoft.com/office/powerpoint/2010/main" val="6965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38</Words>
  <Application>Microsoft Office PowerPoint</Application>
  <PresentationFormat>On-screen Show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iRespondGraphMaster</vt:lpstr>
      <vt:lpstr>Office Theme</vt:lpstr>
      <vt:lpstr>iRespondQuestionMaster</vt:lpstr>
      <vt:lpstr>GSE Geometry</vt:lpstr>
      <vt:lpstr>Circles</vt:lpstr>
      <vt:lpstr>Example</vt:lpstr>
      <vt:lpstr>Example</vt:lpstr>
      <vt:lpstr>Formulas</vt:lpstr>
      <vt:lpstr>Using these Formulas</vt:lpstr>
      <vt:lpstr>Example</vt:lpstr>
      <vt:lpstr>Example</vt:lpstr>
      <vt:lpstr>Example</vt:lpstr>
      <vt:lpstr>Partition a Directed Segment</vt:lpstr>
      <vt:lpstr>Equations of Lines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Freeman</dc:creator>
  <cp:lastModifiedBy>Sandra Campagnone</cp:lastModifiedBy>
  <cp:revision>73</cp:revision>
  <cp:lastPrinted>2014-04-30T17:40:20Z</cp:lastPrinted>
  <dcterms:created xsi:type="dcterms:W3CDTF">2012-11-27T01:45:48Z</dcterms:created>
  <dcterms:modified xsi:type="dcterms:W3CDTF">2019-04-20T18:08:46Z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