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3" r:id="rId9"/>
    <p:sldId id="262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E6EF62-A06F-4E22-B430-EF5FE52511B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A.) Response A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B.) Response B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C.) Response C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2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D.) Response D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3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E.) Response E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0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9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1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3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9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229600" cy="1981200"/>
          </a:xfrm>
        </p:spPr>
        <p:txBody>
          <a:bodyPr>
            <a:normAutofit/>
          </a:bodyPr>
          <a:lstStyle/>
          <a:p>
            <a:r>
              <a:rPr lang="en-US" b="1" dirty="0" smtClean="0"/>
              <a:t>Find a Point that Partitions a Segment in a Given Ratio a:b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740678"/>
              </p:ext>
            </p:extLst>
          </p:nvPr>
        </p:nvGraphicFramePr>
        <p:xfrm>
          <a:off x="457200" y="3048000"/>
          <a:ext cx="83248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2628720" imgH="457200" progId="Equation.DSMT4">
                  <p:embed/>
                </p:oleObj>
              </mc:Choice>
              <mc:Fallback>
                <p:oleObj name="Equation" r:id="rId3" imgW="26287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048000"/>
                        <a:ext cx="832485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3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1427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Find the coordinates of </a:t>
            </a:r>
            <a:r>
              <a:rPr lang="en-US" sz="2800" b="1" i="1" dirty="0" smtClean="0"/>
              <a:t>P</a:t>
            </a:r>
            <a:r>
              <a:rPr lang="en-US" sz="2800" b="1" dirty="0" smtClean="0"/>
              <a:t> along the directed line segment </a:t>
            </a:r>
            <a:r>
              <a:rPr lang="en-US" sz="2800" b="1" i="1" dirty="0" smtClean="0"/>
              <a:t>AB</a:t>
            </a:r>
            <a:r>
              <a:rPr lang="en-US" sz="2800" b="1" dirty="0" smtClean="0"/>
              <a:t> so that the ratio of </a:t>
            </a:r>
            <a:r>
              <a:rPr lang="en-US" sz="2800" b="1" i="1" dirty="0" smtClean="0"/>
              <a:t>AP</a:t>
            </a:r>
            <a:r>
              <a:rPr lang="en-US" sz="2800" b="1" dirty="0" smtClean="0"/>
              <a:t> to </a:t>
            </a:r>
            <a:r>
              <a:rPr lang="en-US" sz="2800" b="1" i="1" dirty="0" smtClean="0"/>
              <a:t>PB</a:t>
            </a:r>
            <a:r>
              <a:rPr lang="en-US" sz="2800" b="1" dirty="0" smtClean="0"/>
              <a:t> is </a:t>
            </a:r>
            <a:r>
              <a:rPr lang="en-US" sz="2800" b="1" dirty="0" smtClean="0"/>
              <a:t>1 </a:t>
            </a:r>
            <a:r>
              <a:rPr lang="en-US" sz="2800" b="1" dirty="0" smtClean="0"/>
              <a:t>to </a:t>
            </a:r>
            <a:r>
              <a:rPr lang="en-US" sz="2800" b="1" dirty="0"/>
              <a:t>2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2" t="42387" r="6451" b="13484"/>
          <a:stretch/>
        </p:blipFill>
        <p:spPr bwMode="auto">
          <a:xfrm>
            <a:off x="533400" y="2286000"/>
            <a:ext cx="3946359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2514600"/>
            <a:ext cx="403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order to divide the segment in the ratio of </a:t>
            </a:r>
            <a:r>
              <a:rPr lang="en-US" sz="3200" dirty="0" smtClean="0"/>
              <a:t>1 </a:t>
            </a:r>
            <a:r>
              <a:rPr lang="en-US" sz="3200" dirty="0" smtClean="0"/>
              <a:t>to </a:t>
            </a:r>
            <a:r>
              <a:rPr lang="en-US" sz="3200" dirty="0" smtClean="0"/>
              <a:t>2, </a:t>
            </a:r>
            <a:r>
              <a:rPr lang="en-US" sz="3200" dirty="0" smtClean="0"/>
              <a:t>think of dividing the segment into </a:t>
            </a:r>
            <a:r>
              <a:rPr lang="en-US" sz="3200" i="1" dirty="0"/>
              <a:t>1</a:t>
            </a:r>
            <a:r>
              <a:rPr lang="en-US" sz="3200" i="1" dirty="0" smtClean="0"/>
              <a:t> </a:t>
            </a:r>
            <a:r>
              <a:rPr lang="en-US" sz="3200" i="1" dirty="0" smtClean="0"/>
              <a:t>+ </a:t>
            </a:r>
            <a:r>
              <a:rPr lang="en-US" sz="3200" i="1" dirty="0" smtClean="0"/>
              <a:t>2 </a:t>
            </a:r>
            <a:r>
              <a:rPr lang="en-US" sz="3200" dirty="0" smtClean="0"/>
              <a:t>or </a:t>
            </a:r>
            <a:r>
              <a:rPr lang="en-US" sz="3200" b="1" dirty="0"/>
              <a:t>3</a:t>
            </a:r>
            <a:r>
              <a:rPr lang="en-US" sz="3200" dirty="0" smtClean="0"/>
              <a:t> </a:t>
            </a:r>
            <a:r>
              <a:rPr lang="en-US" sz="3200" dirty="0" smtClean="0"/>
              <a:t>congruent pieces.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758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14272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A(3, 4), B(6, 10);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2.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2" t="42387" r="6451" b="13484"/>
          <a:stretch/>
        </p:blipFill>
        <p:spPr bwMode="auto">
          <a:xfrm>
            <a:off x="533400" y="2286000"/>
            <a:ext cx="3946359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58144" y="3238306"/>
            <a:ext cx="4281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AB has a </a:t>
            </a:r>
            <a:r>
              <a:rPr lang="en-US" sz="3600" b="1" dirty="0" smtClean="0"/>
              <a:t>rise</a:t>
            </a:r>
            <a:r>
              <a:rPr lang="en-US" sz="3600" dirty="0" smtClean="0"/>
              <a:t> of </a:t>
            </a:r>
            <a:r>
              <a:rPr lang="en-US" sz="3600" b="1" dirty="0" smtClean="0"/>
              <a:t>6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81200" y="2667000"/>
            <a:ext cx="0" cy="1981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52483" y="339599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81200" y="2667000"/>
            <a:ext cx="990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42304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AB has a </a:t>
            </a:r>
            <a:r>
              <a:rPr lang="en-US" sz="3600" b="1" dirty="0" smtClean="0"/>
              <a:t>run</a:t>
            </a:r>
            <a:r>
              <a:rPr lang="en-US" sz="3600" dirty="0" smtClean="0"/>
              <a:t> of </a:t>
            </a:r>
            <a:r>
              <a:rPr lang="en-US" sz="3600" b="1" dirty="0"/>
              <a:t>3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4781" y="214215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7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14272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A(3, 4), B(6, 10);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2.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123182"/>
            <a:ext cx="4717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find the coordinates of point P…</a:t>
            </a:r>
            <a:endParaRPr 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5921658" y="2743200"/>
            <a:ext cx="3193599" cy="3657600"/>
            <a:chOff x="533400" y="2142154"/>
            <a:chExt cx="3946359" cy="430944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32" t="42387" r="6451" b="13484"/>
            <a:stretch/>
          </p:blipFill>
          <p:spPr bwMode="auto">
            <a:xfrm>
              <a:off x="533400" y="2286000"/>
              <a:ext cx="3946359" cy="416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1981200" y="2667000"/>
              <a:ext cx="0" cy="19812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52483" y="3395990"/>
              <a:ext cx="3834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6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81200" y="2667000"/>
              <a:ext cx="990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84781" y="2142154"/>
              <a:ext cx="3834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3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892460"/>
              </p:ext>
            </p:extLst>
          </p:nvPr>
        </p:nvGraphicFramePr>
        <p:xfrm>
          <a:off x="111125" y="3276600"/>
          <a:ext cx="54514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4" imgW="2387520" imgH="457200" progId="Equation.DSMT4">
                  <p:embed/>
                </p:oleObj>
              </mc:Choice>
              <mc:Fallback>
                <p:oleObj name="Equation" r:id="rId4" imgW="23875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3276600"/>
                        <a:ext cx="5451475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361474"/>
              </p:ext>
            </p:extLst>
          </p:nvPr>
        </p:nvGraphicFramePr>
        <p:xfrm>
          <a:off x="311601" y="4419600"/>
          <a:ext cx="393224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6" imgW="1473120" imgH="457200" progId="Equation.DSMT4">
                  <p:embed/>
                </p:oleObj>
              </mc:Choice>
              <mc:Fallback>
                <p:oleObj name="Equation" r:id="rId6" imgW="147312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01" y="4419600"/>
                        <a:ext cx="393224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217206"/>
              </p:ext>
            </p:extLst>
          </p:nvPr>
        </p:nvGraphicFramePr>
        <p:xfrm>
          <a:off x="1181100" y="5715000"/>
          <a:ext cx="16859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8" imgW="431640" imgH="253800" progId="Equation.DSMT4">
                  <p:embed/>
                </p:oleObj>
              </mc:Choice>
              <mc:Fallback>
                <p:oleObj name="Equation" r:id="rId8" imgW="43164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5715000"/>
                        <a:ext cx="16859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7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1:  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(-5, -4), B(5, 1);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1.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312918"/>
              </p:ext>
            </p:extLst>
          </p:nvPr>
        </p:nvGraphicFramePr>
        <p:xfrm>
          <a:off x="109538" y="2522538"/>
          <a:ext cx="57610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522538"/>
                        <a:ext cx="57610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416413"/>
              </p:ext>
            </p:extLst>
          </p:nvPr>
        </p:nvGraphicFramePr>
        <p:xfrm>
          <a:off x="258763" y="3657600"/>
          <a:ext cx="486886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1536480" imgH="457200" progId="Equation.DSMT4">
                  <p:embed/>
                </p:oleObj>
              </mc:Choice>
              <mc:Fallback>
                <p:oleObj name="Equation" r:id="rId5" imgW="1536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3657600"/>
                        <a:ext cx="4868862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903918"/>
              </p:ext>
            </p:extLst>
          </p:nvPr>
        </p:nvGraphicFramePr>
        <p:xfrm>
          <a:off x="1333500" y="5257800"/>
          <a:ext cx="19446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7" imgW="431640" imgH="253800" progId="Equation.DSMT4">
                  <p:embed/>
                </p:oleObj>
              </mc:Choice>
              <mc:Fallback>
                <p:oleObj name="Equation" r:id="rId7" imgW="431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5257800"/>
                        <a:ext cx="19446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5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4:  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A(-2, -4), B(6, 1); 3 to 2.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850933"/>
              </p:ext>
            </p:extLst>
          </p:nvPr>
        </p:nvGraphicFramePr>
        <p:xfrm>
          <a:off x="109538" y="2522538"/>
          <a:ext cx="57610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522538"/>
                        <a:ext cx="57610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946576"/>
              </p:ext>
            </p:extLst>
          </p:nvPr>
        </p:nvGraphicFramePr>
        <p:xfrm>
          <a:off x="360363" y="3657600"/>
          <a:ext cx="46672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5" imgW="1473120" imgH="457200" progId="Equation.DSMT4">
                  <p:embed/>
                </p:oleObj>
              </mc:Choice>
              <mc:Fallback>
                <p:oleObj name="Equation" r:id="rId5" imgW="1473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3657600"/>
                        <a:ext cx="466725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050375"/>
              </p:ext>
            </p:extLst>
          </p:nvPr>
        </p:nvGraphicFramePr>
        <p:xfrm>
          <a:off x="704850" y="5105400"/>
          <a:ext cx="29733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7" imgW="660240" imgH="253800" progId="Equation.DSMT4">
                  <p:embed/>
                </p:oleObj>
              </mc:Choice>
              <mc:Fallback>
                <p:oleObj name="Equation" r:id="rId7" imgW="660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5105400"/>
                        <a:ext cx="29733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76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A(-2,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0),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B(-5, -9);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239781"/>
              </p:ext>
            </p:extLst>
          </p:nvPr>
        </p:nvGraphicFramePr>
        <p:xfrm>
          <a:off x="109538" y="2522538"/>
          <a:ext cx="57610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522538"/>
                        <a:ext cx="57610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946560"/>
              </p:ext>
            </p:extLst>
          </p:nvPr>
        </p:nvGraphicFramePr>
        <p:xfrm>
          <a:off x="100013" y="3657600"/>
          <a:ext cx="518953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1638000" imgH="457200" progId="Equation.DSMT4">
                  <p:embed/>
                </p:oleObj>
              </mc:Choice>
              <mc:Fallback>
                <p:oleObj name="Equation" r:id="rId5" imgW="1638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3657600"/>
                        <a:ext cx="518953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691620"/>
              </p:ext>
            </p:extLst>
          </p:nvPr>
        </p:nvGraphicFramePr>
        <p:xfrm>
          <a:off x="914400" y="5181600"/>
          <a:ext cx="25749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571320" imgH="253800" progId="Equation.DSMT4">
                  <p:embed/>
                </p:oleObj>
              </mc:Choice>
              <mc:Fallback>
                <p:oleObj name="Equation" r:id="rId7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81600"/>
                        <a:ext cx="25749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553200" y="3704272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 matters:</a:t>
            </a:r>
          </a:p>
          <a:p>
            <a:r>
              <a:rPr lang="en-US" dirty="0" smtClean="0"/>
              <a:t>Notice the rise and run are negative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0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A(-2,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B(4,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3 to 7.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845112"/>
              </p:ext>
            </p:extLst>
          </p:nvPr>
        </p:nvGraphicFramePr>
        <p:xfrm>
          <a:off x="109538" y="2522538"/>
          <a:ext cx="57610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522538"/>
                        <a:ext cx="576103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891860"/>
              </p:ext>
            </p:extLst>
          </p:nvPr>
        </p:nvGraphicFramePr>
        <p:xfrm>
          <a:off x="219075" y="3657600"/>
          <a:ext cx="49498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1562040" imgH="457200" progId="Equation.DSMT4">
                  <p:embed/>
                </p:oleObj>
              </mc:Choice>
              <mc:Fallback>
                <p:oleObj name="Equation" r:id="rId5" imgW="1562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3657600"/>
                        <a:ext cx="494982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278202"/>
              </p:ext>
            </p:extLst>
          </p:nvPr>
        </p:nvGraphicFramePr>
        <p:xfrm>
          <a:off x="561975" y="5257800"/>
          <a:ext cx="34877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7" imgW="774360" imgH="253800" progId="Equation.DSMT4">
                  <p:embed/>
                </p:oleObj>
              </mc:Choice>
              <mc:Fallback>
                <p:oleObj name="Equation" r:id="rId7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5257800"/>
                        <a:ext cx="34877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05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032" y="1788112"/>
            <a:ext cx="7772400" cy="1524000"/>
          </a:xfrm>
        </p:spPr>
        <p:txBody>
          <a:bodyPr/>
          <a:lstStyle/>
          <a:p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7365" y="762000"/>
            <a:ext cx="6417734" cy="939801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CW/HW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23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287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Century Gothic</vt:lpstr>
      <vt:lpstr>Symbol</vt:lpstr>
      <vt:lpstr>Waveform</vt:lpstr>
      <vt:lpstr>iRespondQuestionMaster</vt:lpstr>
      <vt:lpstr>iRespondGraphMaster</vt:lpstr>
      <vt:lpstr>Equation</vt:lpstr>
      <vt:lpstr>MathType 6.0 Equation</vt:lpstr>
      <vt:lpstr>Find a Point that Partitions a Segment in a Given Ratio a:b</vt:lpstr>
      <vt:lpstr>Find the coordinates of P along the directed line segment AB so that the ratio of AP to PB is 1 to 2.</vt:lpstr>
      <vt:lpstr>A(3, 4), B(6, 10); 1 to 2.</vt:lpstr>
      <vt:lpstr>A(3, 4), B(6, 10); 1 to 2.</vt:lpstr>
      <vt:lpstr>Example 1:  Find the coordinates of point P along the directed line segment AB so that AP to PB is the given ratio. A(-5, -4), B(5, 1); 4 to 1.</vt:lpstr>
      <vt:lpstr>Example 4:  Find the coordinates of point P along the directed line segment AB so that AP to PB is the given ratio.     A(-2, -4), B(6, 1); 3 to 2.</vt:lpstr>
      <vt:lpstr>Example 2:  Find the coordinates of point P along the directed line segment AB so that AP to PB is the given ratio.   A(-2, 0), B(-5, -9); 2 to 1.</vt:lpstr>
      <vt:lpstr>Example 2:  Find the coordinates of point P along the directed line segment AB so that AP to PB is the given ratio.     A(-2, 1), B(4, 5); 3 to 7.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a Point that Partitions a Segment in a Given Ratio</dc:title>
  <dc:creator>Emily Freeman</dc:creator>
  <cp:lastModifiedBy>Cim Keith</cp:lastModifiedBy>
  <cp:revision>14</cp:revision>
  <dcterms:created xsi:type="dcterms:W3CDTF">2012-06-18T01:17:16Z</dcterms:created>
  <dcterms:modified xsi:type="dcterms:W3CDTF">2017-02-05T18:28:00Z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</Properties>
</file>