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  <p:sldId id="275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1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0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10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10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821B2-B000-45AA-88FC-65269E14668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C5B30-B8AA-4084-8057-16A0754F5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C5B30-B8AA-4084-8057-16A0754F5F3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1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7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4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65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1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5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33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23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0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77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4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9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1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46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65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1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54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33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237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07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777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4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9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469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6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2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7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9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5959-6664-4ED1-807F-A8DB302BEF9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0C7A4-D4F8-4341-B5ED-856EB868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0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67700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00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na.edu/MathDept/mdm/pyth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6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0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4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8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rcytech.org/java/pythagoras/images/pythagoras_sc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mericanpresidents.org/gallery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wan.ac.uk/compsci/ResearchGroups/TheoryGroups/AlgMethFolder/DSTFolder/HistoryOfTables/Plimpton/Plimpton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3"/>
          <p:cNvSpPr>
            <a:spLocks noChangeArrowheads="1"/>
          </p:cNvSpPr>
          <p:nvPr/>
        </p:nvSpPr>
        <p:spPr bwMode="auto">
          <a:xfrm>
            <a:off x="2133600" y="1295400"/>
            <a:ext cx="4648200" cy="3733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3276600" y="228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REVIEW</a:t>
            </a: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2133600" y="4495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810000" y="5715000"/>
            <a:ext cx="6858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5419110">
            <a:off x="1447800" y="2362200"/>
            <a:ext cx="685800" cy="685800"/>
          </a:xfrm>
          <a:prstGeom prst="upArrow">
            <a:avLst>
              <a:gd name="adj1" fmla="val 62500"/>
              <a:gd name="adj2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05200" y="5029200"/>
            <a:ext cx="1371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200" b="1"/>
              <a:t>LEG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52400" y="2286000"/>
            <a:ext cx="182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200" b="1"/>
              <a:t>LEG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2384138">
            <a:off x="4876800" y="1752600"/>
            <a:ext cx="685800" cy="1219200"/>
          </a:xfrm>
          <a:prstGeom prst="downArrow">
            <a:avLst>
              <a:gd name="adj1" fmla="val 50000"/>
              <a:gd name="adj2" fmla="val 444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 rot="2284930">
            <a:off x="2771775" y="2773363"/>
            <a:ext cx="43910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200" b="1"/>
              <a:t>HYPOTENUSE</a:t>
            </a:r>
          </a:p>
        </p:txBody>
      </p:sp>
    </p:spTree>
    <p:extLst>
      <p:ext uri="{BB962C8B-B14F-4D97-AF65-F5344CB8AC3E}">
        <p14:creationId xmlns:p14="http://schemas.microsoft.com/office/powerpoint/2010/main" val="176348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 autoUpdateAnimBg="0"/>
      <p:bldP spid="7178" grpId="0" autoUpdateAnimBg="0"/>
      <p:bldP spid="7179" grpId="0" animBg="1"/>
      <p:bldP spid="718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pyproo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1143000"/>
            <a:ext cx="402431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057400" y="457200"/>
            <a:ext cx="4572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hlinkClick r:id="rId3"/>
              </a:rPr>
              <a:t>http://www.usna.edu/MathDept/mdm/pyth.html</a:t>
            </a: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46084" name="Picture 5" descr="106K animated 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372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77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pyproo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40243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133600" y="381000"/>
          <a:ext cx="5105400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736600" imgH="203200" progId="Equation.DSMT4">
                  <p:embed/>
                </p:oleObj>
              </mc:Choice>
              <mc:Fallback>
                <p:oleObj name="Equation" r:id="rId4" imgW="7366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1000"/>
                        <a:ext cx="5105400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 rot="10800000">
            <a:off x="4419600" y="1066800"/>
            <a:ext cx="3505200" cy="2743200"/>
          </a:xfrm>
          <a:prstGeom prst="rtTriangle">
            <a:avLst/>
          </a:prstGeom>
          <a:solidFill>
            <a:srgbClr val="CC66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391400" y="1066800"/>
            <a:ext cx="533400" cy="457200"/>
          </a:xfrm>
          <a:prstGeom prst="rect">
            <a:avLst/>
          </a:prstGeom>
          <a:solidFill>
            <a:srgbClr val="CC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7924800" y="1828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00"/>
                </a:solidFill>
              </a:rPr>
              <a:t>14 m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867400" y="3810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00"/>
                </a:solidFill>
              </a:rPr>
              <a:t> m</a:t>
            </a:r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219075" y="1295400"/>
          <a:ext cx="445452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117115" imgH="266584" progId="Equation.DSMT4">
                  <p:embed/>
                </p:oleObj>
              </mc:Choice>
              <mc:Fallback>
                <p:oleObj name="Equation" r:id="rId3" imgW="1117115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295400"/>
                        <a:ext cx="4454525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063625" y="2413000"/>
          <a:ext cx="35782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413000"/>
                        <a:ext cx="35782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1106488" y="3327400"/>
          <a:ext cx="219551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7" imgW="545626" imgH="203024" progId="Equation.DSMT4">
                  <p:embed/>
                </p:oleObj>
              </mc:Choice>
              <mc:Fallback>
                <p:oleObj name="Equation" r:id="rId7" imgW="54562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3327400"/>
                        <a:ext cx="2195512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815975" y="4324350"/>
          <a:ext cx="27511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9" imgW="787058" imgH="253890" progId="Equation.DSMT4">
                  <p:embed/>
                </p:oleObj>
              </mc:Choice>
              <mc:Fallback>
                <p:oleObj name="Equation" r:id="rId9" imgW="787058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4324350"/>
                        <a:ext cx="2751138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796925" y="5403850"/>
          <a:ext cx="31289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1" imgW="571004" imgH="177646" progId="Equation.DSMT4">
                  <p:embed/>
                </p:oleObj>
              </mc:Choice>
              <mc:Fallback>
                <p:oleObj name="Equation" r:id="rId11" imgW="571004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5403850"/>
                        <a:ext cx="312896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562600" y="974725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rgbClr val="FFFF00"/>
                </a:solidFill>
                <a:latin typeface="Bell MT" pitchFamily="18" charset="0"/>
              </a:rPr>
              <a:t>LEG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 rot="5369967">
            <a:off x="6811963" y="1858962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rgbClr val="FFFF00"/>
                </a:solidFill>
                <a:latin typeface="Bell MT" pitchFamily="18" charset="0"/>
              </a:rPr>
              <a:t>LEG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 rot="2335193">
            <a:off x="5380038" y="1858963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rgbClr val="99FF99"/>
                </a:solidFill>
                <a:latin typeface="Bell MT" pitchFamily="18" charset="0"/>
              </a:rPr>
              <a:t>HYP</a:t>
            </a:r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5410200" y="76200"/>
          <a:ext cx="17526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ips Publishing Equation" r:id="rId13" imgW="393359" imgH="215713" progId="Equation">
                  <p:embed/>
                </p:oleObj>
              </mc:Choice>
              <mc:Fallback>
                <p:oleObj name="ips Publishing Equation" r:id="rId13" imgW="393359" imgH="215713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76200"/>
                        <a:ext cx="17526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57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 autoUpdateAnimBg="0"/>
      <p:bldP spid="44044" grpId="0" autoUpdateAnimBg="0"/>
      <p:bldP spid="4404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13"/>
          <p:cNvGrpSpPr>
            <a:grpSpLocks/>
          </p:cNvGrpSpPr>
          <p:nvPr/>
        </p:nvGrpSpPr>
        <p:grpSpPr bwMode="auto">
          <a:xfrm>
            <a:off x="4191000" y="838200"/>
            <a:ext cx="4800600" cy="2743200"/>
            <a:chOff x="2496" y="1296"/>
            <a:chExt cx="3024" cy="1728"/>
          </a:xfrm>
        </p:grpSpPr>
        <p:sp>
          <p:nvSpPr>
            <p:cNvPr id="49161" name="AutoShape 3"/>
            <p:cNvSpPr>
              <a:spLocks noChangeArrowheads="1"/>
            </p:cNvSpPr>
            <p:nvPr/>
          </p:nvSpPr>
          <p:spPr bwMode="auto">
            <a:xfrm>
              <a:off x="3312" y="1296"/>
              <a:ext cx="2208" cy="1728"/>
            </a:xfrm>
            <a:prstGeom prst="rtTriangle">
              <a:avLst/>
            </a:prstGeom>
            <a:solidFill>
              <a:srgbClr val="FF9933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9162" name="Rectangle 4"/>
            <p:cNvSpPr>
              <a:spLocks noChangeArrowheads="1"/>
            </p:cNvSpPr>
            <p:nvPr/>
          </p:nvSpPr>
          <p:spPr bwMode="auto">
            <a:xfrm>
              <a:off x="3322" y="2736"/>
              <a:ext cx="336" cy="288"/>
            </a:xfrm>
            <a:prstGeom prst="rect">
              <a:avLst/>
            </a:prstGeom>
            <a:solidFill>
              <a:srgbClr val="FF993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9163" name="Text Box 5"/>
            <p:cNvSpPr txBox="1">
              <a:spLocks noChangeArrowheads="1"/>
            </p:cNvSpPr>
            <p:nvPr/>
          </p:nvSpPr>
          <p:spPr bwMode="auto">
            <a:xfrm>
              <a:off x="2496" y="2016"/>
              <a:ext cx="10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b="1">
                  <a:solidFill>
                    <a:srgbClr val="000000"/>
                  </a:solidFill>
                </a:rPr>
                <a:t>3m</a:t>
              </a:r>
            </a:p>
          </p:txBody>
        </p:sp>
        <p:sp>
          <p:nvSpPr>
            <p:cNvPr id="49164" name="Text Box 6"/>
            <p:cNvSpPr txBox="1">
              <a:spLocks noChangeArrowheads="1"/>
            </p:cNvSpPr>
            <p:nvPr/>
          </p:nvSpPr>
          <p:spPr bwMode="auto">
            <a:xfrm>
              <a:off x="4176" y="1584"/>
              <a:ext cx="10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b="1">
                  <a:solidFill>
                    <a:srgbClr val="000000"/>
                  </a:solidFill>
                </a:rPr>
                <a:t>4 m</a:t>
              </a:r>
            </a:p>
          </p:txBody>
        </p:sp>
      </p:grp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28613" y="584200"/>
          <a:ext cx="3087687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774364" imgH="203112" progId="Equation.DSMT4">
                  <p:embed/>
                </p:oleObj>
              </mc:Choice>
              <mc:Fallback>
                <p:oleObj name="Equation" r:id="rId3" imgW="774364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584200"/>
                        <a:ext cx="3087687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55625" y="1422400"/>
          <a:ext cx="272256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1422400"/>
                        <a:ext cx="272256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360488" y="2108200"/>
          <a:ext cx="16859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7" imgW="418918" imgH="203112" progId="Equation.DSMT4">
                  <p:embed/>
                </p:oleObj>
              </mc:Choice>
              <mc:Fallback>
                <p:oleObj name="Equation" r:id="rId7" imgW="41891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2108200"/>
                        <a:ext cx="1685925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058863" y="2863850"/>
          <a:ext cx="22637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9" imgW="647419" imgH="253890" progId="Equation.DSMT4">
                  <p:embed/>
                </p:oleObj>
              </mc:Choice>
              <mc:Fallback>
                <p:oleObj name="Equation" r:id="rId9" imgW="647419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2863850"/>
                        <a:ext cx="226377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838200" y="3962400"/>
          <a:ext cx="39624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ips Publishing Equation" r:id="rId11" imgW="723586" imgH="203112" progId="Equation">
                  <p:embed/>
                </p:oleObj>
              </mc:Choice>
              <mc:Fallback>
                <p:oleObj name="ips Publishing Equation" r:id="rId11" imgW="723586" imgH="203112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39624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Text Box 12"/>
          <p:cNvSpPr txBox="1">
            <a:spLocks noChangeArrowheads="1"/>
          </p:cNvSpPr>
          <p:nvPr/>
        </p:nvSpPr>
        <p:spPr bwMode="auto">
          <a:xfrm>
            <a:off x="304800" y="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00"/>
                </a:solidFill>
              </a:rPr>
              <a:t>Round to the nearest tenth</a:t>
            </a:r>
          </a:p>
        </p:txBody>
      </p:sp>
    </p:spTree>
    <p:extLst>
      <p:ext uri="{BB962C8B-B14F-4D97-AF65-F5344CB8AC3E}">
        <p14:creationId xmlns:p14="http://schemas.microsoft.com/office/powerpoint/2010/main" val="12485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1600200" y="1219200"/>
            <a:ext cx="2667000" cy="2590800"/>
          </a:xfrm>
          <a:prstGeom prst="rtTriangle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962400"/>
            <a:ext cx="685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/>
              <a:t>3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096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/>
              <a:t>4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895600" y="1752600"/>
            <a:ext cx="838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/>
              <a:t>x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638800" y="304800"/>
          <a:ext cx="2730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736600" imgH="203200" progId="Equation.DSMT4">
                  <p:embed/>
                </p:oleObj>
              </mc:Choice>
              <mc:Fallback>
                <p:oleObj name="Equation" r:id="rId3" imgW="7366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"/>
                        <a:ext cx="27305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23174"/>
              </p:ext>
            </p:extLst>
          </p:nvPr>
        </p:nvGraphicFramePr>
        <p:xfrm>
          <a:off x="5322572" y="2489518"/>
          <a:ext cx="2190750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572" y="2489518"/>
                        <a:ext cx="2190750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5240" y="5486718"/>
            <a:ext cx="9144000" cy="1311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3, 4, 5 is a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200" b="1" dirty="0">
                <a:solidFill>
                  <a:schemeClr val="bg1"/>
                </a:solidFill>
              </a:rPr>
              <a:t>PYTHAGOREAN TRIPLE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51212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chemeClr val="tx1"/>
                </a:solidFill>
              </a:rPr>
              <a:t>Ex: 4		Solve for x</a:t>
            </a:r>
          </a:p>
        </p:txBody>
      </p:sp>
      <p:sp>
        <p:nvSpPr>
          <p:cNvPr id="51213" name="Rectangle 14"/>
          <p:cNvSpPr>
            <a:spLocks noChangeArrowheads="1"/>
          </p:cNvSpPr>
          <p:nvPr/>
        </p:nvSpPr>
        <p:spPr bwMode="auto">
          <a:xfrm>
            <a:off x="1600200" y="3429000"/>
            <a:ext cx="3810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4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1600200" y="1219200"/>
            <a:ext cx="2667000" cy="2590800"/>
          </a:xfrm>
          <a:prstGeom prst="rtTriangle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962400"/>
            <a:ext cx="685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7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096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x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895600" y="1752600"/>
            <a:ext cx="838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25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638800" y="304800"/>
          <a:ext cx="2730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736600" imgH="203200" progId="Equation.DSMT4">
                  <p:embed/>
                </p:oleObj>
              </mc:Choice>
              <mc:Fallback>
                <p:oleObj name="Equation" r:id="rId3" imgW="736600" imgH="203200" progId="Equation.DSMT4">
                  <p:embed/>
                  <p:pic>
                    <p:nvPicPr>
                      <p:cNvPr id="10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"/>
                        <a:ext cx="27305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258587"/>
              </p:ext>
            </p:extLst>
          </p:nvPr>
        </p:nvGraphicFramePr>
        <p:xfrm>
          <a:off x="5257800" y="2329498"/>
          <a:ext cx="275907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431640" imgH="177480" progId="Equation.DSMT4">
                  <p:embed/>
                </p:oleObj>
              </mc:Choice>
              <mc:Fallback>
                <p:oleObj name="Equation" r:id="rId5" imgW="431640" imgH="177480" progId="Equation.DSMT4">
                  <p:embed/>
                  <p:pic>
                    <p:nvPicPr>
                      <p:cNvPr id="102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329498"/>
                        <a:ext cx="2759075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5240" y="5486718"/>
            <a:ext cx="9144000" cy="1311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</a:rPr>
              <a:t>PYTHAGOREAN TRIPLE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51212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chemeClr val="tx1"/>
                </a:solidFill>
              </a:rPr>
              <a:t>Ex: 4		Solve for x</a:t>
            </a:r>
          </a:p>
        </p:txBody>
      </p:sp>
      <p:sp>
        <p:nvSpPr>
          <p:cNvPr id="51213" name="Rectangle 14"/>
          <p:cNvSpPr>
            <a:spLocks noChangeArrowheads="1"/>
          </p:cNvSpPr>
          <p:nvPr/>
        </p:nvSpPr>
        <p:spPr bwMode="auto">
          <a:xfrm>
            <a:off x="1600200" y="3429000"/>
            <a:ext cx="3810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63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1600200" y="1219200"/>
            <a:ext cx="2667000" cy="2590800"/>
          </a:xfrm>
          <a:prstGeom prst="rtTriangle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962400"/>
            <a:ext cx="685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5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096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3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895600" y="1752600"/>
            <a:ext cx="838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x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638800" y="304800"/>
          <a:ext cx="2730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736600" imgH="203200" progId="Equation.DSMT4">
                  <p:embed/>
                </p:oleObj>
              </mc:Choice>
              <mc:Fallback>
                <p:oleObj name="Equation" r:id="rId3" imgW="736600" imgH="203200" progId="Equation.DSMT4">
                  <p:embed/>
                  <p:pic>
                    <p:nvPicPr>
                      <p:cNvPr id="10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"/>
                        <a:ext cx="27305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277020"/>
              </p:ext>
            </p:extLst>
          </p:nvPr>
        </p:nvGraphicFramePr>
        <p:xfrm>
          <a:off x="5886450" y="1295400"/>
          <a:ext cx="23098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5" imgW="723600" imgH="203040" progId="Equation.DSMT4">
                  <p:embed/>
                </p:oleObj>
              </mc:Choice>
              <mc:Fallback>
                <p:oleObj name="Equation" r:id="rId5" imgW="723600" imgH="203040" progId="Equation.DSMT4">
                  <p:embed/>
                  <p:pic>
                    <p:nvPicPr>
                      <p:cNvPr id="102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1295400"/>
                        <a:ext cx="23098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614161"/>
              </p:ext>
            </p:extLst>
          </p:nvPr>
        </p:nvGraphicFramePr>
        <p:xfrm>
          <a:off x="5926138" y="2057400"/>
          <a:ext cx="19732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7" imgW="685800" imgH="203040" progId="Equation.DSMT4">
                  <p:embed/>
                </p:oleObj>
              </mc:Choice>
              <mc:Fallback>
                <p:oleObj name="Equation" r:id="rId7" imgW="685800" imgH="203040" progId="Equation.DSMT4">
                  <p:embed/>
                  <p:pic>
                    <p:nvPicPr>
                      <p:cNvPr id="102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2057400"/>
                        <a:ext cx="19732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33200"/>
              </p:ext>
            </p:extLst>
          </p:nvPr>
        </p:nvGraphicFramePr>
        <p:xfrm>
          <a:off x="6172200" y="2819400"/>
          <a:ext cx="144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9" imgW="482400" imgH="203040" progId="Equation.DSMT4">
                  <p:embed/>
                </p:oleObj>
              </mc:Choice>
              <mc:Fallback>
                <p:oleObj name="Equation" r:id="rId9" imgW="482400" imgH="203040" progId="Equation.DSMT4">
                  <p:embed/>
                  <p:pic>
                    <p:nvPicPr>
                      <p:cNvPr id="102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819400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951110"/>
              </p:ext>
            </p:extLst>
          </p:nvPr>
        </p:nvGraphicFramePr>
        <p:xfrm>
          <a:off x="5152231" y="3330894"/>
          <a:ext cx="3487738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11" imgW="545760" imgH="228600" progId="Equation.DSMT4">
                  <p:embed/>
                </p:oleObj>
              </mc:Choice>
              <mc:Fallback>
                <p:oleObj name="Equation" r:id="rId11" imgW="545760" imgH="228600" progId="Equation.DSMT4">
                  <p:embed/>
                  <p:pic>
                    <p:nvPicPr>
                      <p:cNvPr id="102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231" y="3330894"/>
                        <a:ext cx="3487738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5240" y="5486718"/>
            <a:ext cx="9144000" cy="132343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</a:rPr>
              <a:t>NOT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</a:rPr>
              <a:t>A PYTHAGOREAN TRIPLE</a:t>
            </a:r>
          </a:p>
        </p:txBody>
      </p:sp>
      <p:sp>
        <p:nvSpPr>
          <p:cNvPr id="51212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chemeClr val="tx1"/>
                </a:solidFill>
              </a:rPr>
              <a:t>Ex: 4		Solve for x</a:t>
            </a:r>
          </a:p>
        </p:txBody>
      </p:sp>
      <p:sp>
        <p:nvSpPr>
          <p:cNvPr id="51213" name="Rectangle 14"/>
          <p:cNvSpPr>
            <a:spLocks noChangeArrowheads="1"/>
          </p:cNvSpPr>
          <p:nvPr/>
        </p:nvSpPr>
        <p:spPr bwMode="auto">
          <a:xfrm>
            <a:off x="1600200" y="3429000"/>
            <a:ext cx="3810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07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1600200" y="1219200"/>
            <a:ext cx="2667000" cy="2590800"/>
          </a:xfrm>
          <a:prstGeom prst="rtTriangle">
            <a:avLst/>
          </a:prstGeom>
          <a:solidFill>
            <a:srgbClr val="99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362200" y="3962400"/>
            <a:ext cx="685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8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096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x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895600" y="1752600"/>
            <a:ext cx="838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17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5503863" y="571500"/>
          <a:ext cx="2730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4" imgW="736600" imgH="203200" progId="Equation.DSMT4">
                  <p:embed/>
                </p:oleObj>
              </mc:Choice>
              <mc:Fallback>
                <p:oleObj name="Equation" r:id="rId4" imgW="7366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571500"/>
                        <a:ext cx="27305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354525"/>
              </p:ext>
            </p:extLst>
          </p:nvPr>
        </p:nvGraphicFramePr>
        <p:xfrm>
          <a:off x="5632450" y="1562100"/>
          <a:ext cx="25511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6" imgW="799920" imgH="203040" progId="Equation.DSMT4">
                  <p:embed/>
                </p:oleObj>
              </mc:Choice>
              <mc:Fallback>
                <p:oleObj name="Equation" r:id="rId6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1562100"/>
                        <a:ext cx="25511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496565"/>
              </p:ext>
            </p:extLst>
          </p:nvPr>
        </p:nvGraphicFramePr>
        <p:xfrm>
          <a:off x="5534025" y="2324100"/>
          <a:ext cx="24860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8" imgW="863280" imgH="203040" progId="Equation.DSMT4">
                  <p:embed/>
                </p:oleObj>
              </mc:Choice>
              <mc:Fallback>
                <p:oleObj name="Equation" r:id="rId8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2324100"/>
                        <a:ext cx="248602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484921"/>
              </p:ext>
            </p:extLst>
          </p:nvPr>
        </p:nvGraphicFramePr>
        <p:xfrm>
          <a:off x="5903913" y="3086100"/>
          <a:ext cx="1714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0" imgW="571320" imgH="203040" progId="Equation.DSMT4">
                  <p:embed/>
                </p:oleObj>
              </mc:Choice>
              <mc:Fallback>
                <p:oleObj name="Equation" r:id="rId10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3086100"/>
                        <a:ext cx="1714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985990"/>
              </p:ext>
            </p:extLst>
          </p:nvPr>
        </p:nvGraphicFramePr>
        <p:xfrm>
          <a:off x="5375275" y="3810000"/>
          <a:ext cx="3000375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2" imgW="406080" imgH="177480" progId="Equation.DSMT4">
                  <p:embed/>
                </p:oleObj>
              </mc:Choice>
              <mc:Fallback>
                <p:oleObj name="Equation" r:id="rId12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3810000"/>
                        <a:ext cx="3000375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0" y="5546725"/>
            <a:ext cx="9144000" cy="1311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</a:rPr>
              <a:t>PYTHAGOREAN TRIPLE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52236" name="Rectangle 1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  <a:noFill/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chemeClr val="tx1"/>
                </a:solidFill>
              </a:rPr>
              <a:t>Ex: 5		Solve for x</a:t>
            </a:r>
          </a:p>
        </p:txBody>
      </p:sp>
      <p:sp>
        <p:nvSpPr>
          <p:cNvPr id="52237" name="Rectangle 16"/>
          <p:cNvSpPr>
            <a:spLocks noChangeArrowheads="1"/>
          </p:cNvSpPr>
          <p:nvPr/>
        </p:nvSpPr>
        <p:spPr bwMode="auto">
          <a:xfrm>
            <a:off x="1600200" y="3429000"/>
            <a:ext cx="381000" cy="381000"/>
          </a:xfrm>
          <a:prstGeom prst="rect">
            <a:avLst/>
          </a:prstGeom>
          <a:solidFill>
            <a:srgbClr val="99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44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1600200" y="1219200"/>
            <a:ext cx="2667000" cy="2590800"/>
          </a:xfrm>
          <a:prstGeom prst="rtTriangle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962400"/>
            <a:ext cx="685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x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04031" y="2286000"/>
            <a:ext cx="94376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5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954020" y="1649572"/>
            <a:ext cx="838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10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638800" y="304800"/>
          <a:ext cx="2730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736600" imgH="203200" progId="Equation.DSMT4">
                  <p:embed/>
                </p:oleObj>
              </mc:Choice>
              <mc:Fallback>
                <p:oleObj name="Equation" r:id="rId3" imgW="736600" imgH="203200" progId="Equation.DSMT4">
                  <p:embed/>
                  <p:pic>
                    <p:nvPicPr>
                      <p:cNvPr id="10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"/>
                        <a:ext cx="27305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301322"/>
              </p:ext>
            </p:extLst>
          </p:nvPr>
        </p:nvGraphicFramePr>
        <p:xfrm>
          <a:off x="5765800" y="1295400"/>
          <a:ext cx="25527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102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1295400"/>
                        <a:ext cx="25527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115011"/>
              </p:ext>
            </p:extLst>
          </p:nvPr>
        </p:nvGraphicFramePr>
        <p:xfrm>
          <a:off x="5708650" y="2057400"/>
          <a:ext cx="24114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7" imgW="838080" imgH="203040" progId="Equation.DSMT4">
                  <p:embed/>
                </p:oleObj>
              </mc:Choice>
              <mc:Fallback>
                <p:oleObj name="Equation" r:id="rId7" imgW="838080" imgH="203040" progId="Equation.DSMT4">
                  <p:embed/>
                  <p:pic>
                    <p:nvPicPr>
                      <p:cNvPr id="102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2057400"/>
                        <a:ext cx="24114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567359"/>
              </p:ext>
            </p:extLst>
          </p:nvPr>
        </p:nvGraphicFramePr>
        <p:xfrm>
          <a:off x="6172200" y="3132456"/>
          <a:ext cx="144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9" imgW="482400" imgH="203040" progId="Equation.DSMT4">
                  <p:embed/>
                </p:oleObj>
              </mc:Choice>
              <mc:Fallback>
                <p:oleObj name="Equation" r:id="rId9" imgW="482400" imgH="203040" progId="Equation.DSMT4">
                  <p:embed/>
                  <p:pic>
                    <p:nvPicPr>
                      <p:cNvPr id="102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132456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995226"/>
              </p:ext>
            </p:extLst>
          </p:nvPr>
        </p:nvGraphicFramePr>
        <p:xfrm>
          <a:off x="5394325" y="3894138"/>
          <a:ext cx="30035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11" imgW="469800" imgH="177480" progId="Equation.DSMT4">
                  <p:embed/>
                </p:oleObj>
              </mc:Choice>
              <mc:Fallback>
                <p:oleObj name="Equation" r:id="rId11" imgW="469800" imgH="177480" progId="Equation.DSMT4">
                  <p:embed/>
                  <p:pic>
                    <p:nvPicPr>
                      <p:cNvPr id="102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325" y="3894138"/>
                        <a:ext cx="300355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5240" y="5486718"/>
            <a:ext cx="9144000" cy="132343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</a:rPr>
              <a:t>NOT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</a:rPr>
              <a:t>A PYTHAGOREAN TRIPLE</a:t>
            </a:r>
          </a:p>
        </p:txBody>
      </p:sp>
      <p:sp>
        <p:nvSpPr>
          <p:cNvPr id="51212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chemeClr val="tx1"/>
                </a:solidFill>
              </a:rPr>
              <a:t>Ex: 4		Solve for x</a:t>
            </a:r>
          </a:p>
        </p:txBody>
      </p:sp>
      <p:sp>
        <p:nvSpPr>
          <p:cNvPr id="51213" name="Rectangle 14"/>
          <p:cNvSpPr>
            <a:spLocks noChangeArrowheads="1"/>
          </p:cNvSpPr>
          <p:nvPr/>
        </p:nvSpPr>
        <p:spPr bwMode="auto">
          <a:xfrm>
            <a:off x="1600200" y="3429000"/>
            <a:ext cx="3810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07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1600200" y="1219200"/>
            <a:ext cx="2667000" cy="2590800"/>
          </a:xfrm>
          <a:prstGeom prst="rtTriangle">
            <a:avLst/>
          </a:prstGeom>
          <a:solidFill>
            <a:srgbClr val="99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362200" y="3962400"/>
            <a:ext cx="685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/>
              <a:t>x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096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/>
              <a:t>8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895600" y="1752600"/>
            <a:ext cx="838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/>
              <a:t>10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5503863" y="571500"/>
          <a:ext cx="2730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736600" imgH="203200" progId="Equation.DSMT4">
                  <p:embed/>
                </p:oleObj>
              </mc:Choice>
              <mc:Fallback>
                <p:oleObj name="Equation" r:id="rId3" imgW="736600" imgH="203200" progId="Equation.DSMT4">
                  <p:embed/>
                  <p:pic>
                    <p:nvPicPr>
                      <p:cNvPr id="122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571500"/>
                        <a:ext cx="27305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632450" y="1562100"/>
          <a:ext cx="25511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799753" imgH="203112" progId="Equation.DSMT4">
                  <p:embed/>
                </p:oleObj>
              </mc:Choice>
              <mc:Fallback>
                <p:oleObj name="Equation" r:id="rId5" imgW="799753" imgH="203112" progId="Equation.DSMT4">
                  <p:embed/>
                  <p:pic>
                    <p:nvPicPr>
                      <p:cNvPr id="12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1562100"/>
                        <a:ext cx="25511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5570538" y="2324100"/>
          <a:ext cx="2413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7" imgW="837836" imgH="203112" progId="Equation.DSMT4">
                  <p:embed/>
                </p:oleObj>
              </mc:Choice>
              <mc:Fallback>
                <p:oleObj name="Equation" r:id="rId7" imgW="837836" imgH="203112" progId="Equation.DSMT4">
                  <p:embed/>
                  <p:pic>
                    <p:nvPicPr>
                      <p:cNvPr id="122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2324100"/>
                        <a:ext cx="2413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6018213" y="3086100"/>
          <a:ext cx="1485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9" imgW="494870" imgH="203024" progId="Equation.DSMT4">
                  <p:embed/>
                </p:oleObj>
              </mc:Choice>
              <mc:Fallback>
                <p:oleObj name="Equation" r:id="rId9" imgW="494870" imgH="203024" progId="Equation.DSMT4">
                  <p:embed/>
                  <p:pic>
                    <p:nvPicPr>
                      <p:cNvPr id="122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3086100"/>
                        <a:ext cx="1485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5562600" y="3810000"/>
          <a:ext cx="2625725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1" imgW="355138" imgH="177569" progId="Equation.DSMT4">
                  <p:embed/>
                </p:oleObj>
              </mc:Choice>
              <mc:Fallback>
                <p:oleObj name="Equation" r:id="rId11" imgW="355138" imgH="177569" progId="Equation.DSMT4">
                  <p:embed/>
                  <p:pic>
                    <p:nvPicPr>
                      <p:cNvPr id="122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10000"/>
                        <a:ext cx="2625725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0" y="5546725"/>
            <a:ext cx="9144000" cy="1311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8, 6, 10 is a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 sz="3200" b="1">
                <a:solidFill>
                  <a:schemeClr val="bg1"/>
                </a:solidFill>
              </a:rPr>
              <a:t>PYTHAGOREAN TRIPLE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3200" b="1">
              <a:solidFill>
                <a:schemeClr val="bg1"/>
              </a:solidFill>
            </a:endParaRPr>
          </a:p>
        </p:txBody>
      </p:sp>
      <p:sp>
        <p:nvSpPr>
          <p:cNvPr id="52236" name="Rectangle 1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  <a:noFill/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chemeClr val="tx1"/>
                </a:solidFill>
              </a:rPr>
              <a:t>Ex: 5		Solve for x</a:t>
            </a:r>
          </a:p>
        </p:txBody>
      </p:sp>
      <p:sp>
        <p:nvSpPr>
          <p:cNvPr id="52237" name="Rectangle 16"/>
          <p:cNvSpPr>
            <a:spLocks noChangeArrowheads="1"/>
          </p:cNvSpPr>
          <p:nvPr/>
        </p:nvSpPr>
        <p:spPr bwMode="auto">
          <a:xfrm>
            <a:off x="1600200" y="3429000"/>
            <a:ext cx="381000" cy="381000"/>
          </a:xfrm>
          <a:prstGeom prst="rect">
            <a:avLst/>
          </a:prstGeom>
          <a:solidFill>
            <a:srgbClr val="99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4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914400"/>
            <a:ext cx="4648200" cy="3733800"/>
          </a:xfrm>
          <a:prstGeom prst="rtTriangle">
            <a:avLst/>
          </a:prstGeom>
          <a:solidFill>
            <a:srgbClr val="FF9933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49275" y="4279900"/>
            <a:ext cx="365125" cy="349250"/>
          </a:xfrm>
          <a:prstGeom prst="rect">
            <a:avLst/>
          </a:prstGeom>
          <a:solidFill>
            <a:srgbClr val="FF99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286000" y="4572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667000" y="2286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1066800" y="228600"/>
            <a:ext cx="72390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Pythagorean Theorem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676400" y="60960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6600"/>
                </a:solidFill>
                <a:latin typeface="Subway" pitchFamily="2" charset="0"/>
              </a:rPr>
              <a:t>ONLY FOR RIGHT TRIANGLES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04800" y="50292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/>
              <a:t>The square of the hypotenuse is equal to the sum of the square of the other two sides.</a:t>
            </a:r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4419600" y="990600"/>
          <a:ext cx="31178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748975" imgH="203112" progId="Equation.3">
                  <p:embed/>
                </p:oleObj>
              </mc:Choice>
              <mc:Fallback>
                <p:oleObj name="Equation" r:id="rId3" imgW="74897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990600"/>
                        <a:ext cx="31178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3581400" y="1066800"/>
          <a:ext cx="55626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ips Publishing Equation" r:id="rId5" imgW="1600200" imgH="228600" progId="Equation">
                  <p:embed/>
                </p:oleObj>
              </mc:Choice>
              <mc:Fallback>
                <p:oleObj name="ips Publishing Equation" r:id="rId5" imgW="16002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066800"/>
                        <a:ext cx="5562600" cy="795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926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utoUpdateAnimBg="0"/>
      <p:bldP spid="2356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1600200" y="1219200"/>
            <a:ext cx="2667000" cy="2590800"/>
          </a:xfrm>
          <a:prstGeom prst="rtTriangle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962400"/>
            <a:ext cx="6858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x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096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4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895600" y="1752600"/>
            <a:ext cx="838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600" b="1" dirty="0"/>
              <a:t>5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638800" y="304800"/>
          <a:ext cx="2730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736600" imgH="203200" progId="Equation.DSMT4">
                  <p:embed/>
                </p:oleObj>
              </mc:Choice>
              <mc:Fallback>
                <p:oleObj name="Equation" r:id="rId3" imgW="736600" imgH="203200" progId="Equation.DSMT4">
                  <p:embed/>
                  <p:pic>
                    <p:nvPicPr>
                      <p:cNvPr id="10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"/>
                        <a:ext cx="27305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990779"/>
              </p:ext>
            </p:extLst>
          </p:nvPr>
        </p:nvGraphicFramePr>
        <p:xfrm>
          <a:off x="5541963" y="2328863"/>
          <a:ext cx="2190750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102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63" y="2328863"/>
                        <a:ext cx="2190750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5240" y="5486718"/>
            <a:ext cx="9144000" cy="1311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</a:rPr>
              <a:t>PYTHAGOREAN TRIPLE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51212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chemeClr val="tx1"/>
                </a:solidFill>
              </a:rPr>
              <a:t>Ex: 4		Solve for x</a:t>
            </a:r>
          </a:p>
        </p:txBody>
      </p:sp>
      <p:sp>
        <p:nvSpPr>
          <p:cNvPr id="51213" name="Rectangle 14"/>
          <p:cNvSpPr>
            <a:spLocks noChangeArrowheads="1"/>
          </p:cNvSpPr>
          <p:nvPr/>
        </p:nvSpPr>
        <p:spPr bwMode="auto">
          <a:xfrm>
            <a:off x="1600200" y="3429000"/>
            <a:ext cx="381000" cy="381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05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WordArt 1029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85344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howcard Gothic"/>
              </a:rPr>
              <a:t>pythagorean</a:t>
            </a:r>
          </a:p>
          <a:p>
            <a:pPr algn="ctr"/>
            <a:endParaRPr lang="en-US" sz="2800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Showcard Gothic"/>
            </a:endParaRPr>
          </a:p>
          <a:p>
            <a:pPr algn="ctr"/>
            <a:endParaRPr lang="en-US" sz="2800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Showcard Gothic"/>
            </a:endParaRPr>
          </a:p>
          <a:p>
            <a:pPr algn="ctr"/>
            <a:r>
              <a:rPr lang="en-US" sz="28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howcard Gothic"/>
              </a:rPr>
              <a:t>theorem</a:t>
            </a:r>
          </a:p>
        </p:txBody>
      </p:sp>
    </p:spTree>
    <p:extLst>
      <p:ext uri="{BB962C8B-B14F-4D97-AF65-F5344CB8AC3E}">
        <p14:creationId xmlns:p14="http://schemas.microsoft.com/office/powerpoint/2010/main" val="180775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3914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 Black"/>
              </a:rPr>
              <a:t>Other Interesting  Facts??</a:t>
            </a:r>
          </a:p>
        </p:txBody>
      </p:sp>
      <p:pic>
        <p:nvPicPr>
          <p:cNvPr id="21507" name="Picture 3" descr="pythag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293846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3505200" y="1600200"/>
            <a:ext cx="5638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>
                <a:latin typeface="Georgia" pitchFamily="18" charset="0"/>
              </a:rPr>
              <a:t>Pythagoras                     (569-500 B.C.) was born on the island of Samos in Greece.</a:t>
            </a:r>
          </a:p>
        </p:txBody>
      </p:sp>
    </p:spTree>
    <p:extLst>
      <p:ext uri="{BB962C8B-B14F-4D97-AF65-F5344CB8AC3E}">
        <p14:creationId xmlns:p14="http://schemas.microsoft.com/office/powerpoint/2010/main" val="359497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914400" y="5562600"/>
            <a:ext cx="73914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 Black"/>
              </a:rPr>
              <a:t>Other Interesting  Facts??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1371600"/>
            <a:ext cx="5029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Georgia" pitchFamily="18" charset="0"/>
              </a:rPr>
              <a:t>Picture of the statue  “Pythagoras in the island of Samos”</a:t>
            </a:r>
          </a:p>
        </p:txBody>
      </p:sp>
      <p:pic>
        <p:nvPicPr>
          <p:cNvPr id="44039" name="Picture 7" descr="pythagoras_sc_s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25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 noTextEdit="1"/>
          </p:cNvSpPr>
          <p:nvPr/>
        </p:nvSpPr>
        <p:spPr bwMode="auto">
          <a:xfrm>
            <a:off x="914400" y="76200"/>
            <a:ext cx="73914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 Black"/>
              </a:rPr>
              <a:t>Other Interesting  Facts??</a:t>
            </a:r>
          </a:p>
        </p:txBody>
      </p:sp>
      <p:pic>
        <p:nvPicPr>
          <p:cNvPr id="43028" name="Picture 20" descr="da-vin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26066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3276600" y="1828800"/>
            <a:ext cx="5715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>
                <a:latin typeface="Georgia" pitchFamily="18" charset="0"/>
              </a:rPr>
              <a:t>Leonardo da Vinci discovered his own proof of the Pythagorean Theorem. </a:t>
            </a:r>
          </a:p>
        </p:txBody>
      </p:sp>
    </p:spTree>
    <p:extLst>
      <p:ext uri="{BB962C8B-B14F-4D97-AF65-F5344CB8AC3E}">
        <p14:creationId xmlns:p14="http://schemas.microsoft.com/office/powerpoint/2010/main" val="304302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762000" y="5562600"/>
            <a:ext cx="73914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 Black"/>
              </a:rPr>
              <a:t>Other Interesting  Facts??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0"/>
            <a:ext cx="60198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latin typeface="Georgia" pitchFamily="18" charset="0"/>
              </a:rPr>
              <a:t>The twentieth president of the United States, </a:t>
            </a:r>
            <a:r>
              <a:rPr lang="en-US" altLang="en-US" sz="3200" b="1">
                <a:latin typeface="Georgia" pitchFamily="18" charset="0"/>
              </a:rPr>
              <a:t>James A. Garfield</a:t>
            </a:r>
            <a:r>
              <a:rPr lang="en-US" altLang="en-US" sz="3200">
                <a:latin typeface="Georgia" pitchFamily="18" charset="0"/>
              </a:rPr>
              <a:t>, discovered a proof to the Pythagorean Theorem five years before he become President. He discovered the proof in 1876 during a mathematics discussion with some of the members of Congress.</a:t>
            </a:r>
          </a:p>
        </p:txBody>
      </p:sp>
      <p:pic>
        <p:nvPicPr>
          <p:cNvPr id="46084" name="Picture 4" descr="James A.Garfiel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31242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59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914400" y="76200"/>
            <a:ext cx="73914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 Black"/>
              </a:rPr>
              <a:t>Interesting  Facts??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1676400"/>
            <a:ext cx="58674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>
                <a:latin typeface="Georgia" pitchFamily="18" charset="0"/>
              </a:rPr>
              <a:t>Babylonians had clay tablets of rules for creating Pythagorean triples 1200 years before Pythagoras was around.</a:t>
            </a:r>
            <a:endParaRPr lang="en-US" altLang="en-US" sz="3200" b="1"/>
          </a:p>
        </p:txBody>
      </p:sp>
      <p:pic>
        <p:nvPicPr>
          <p:cNvPr id="45060" name="Picture 4" descr="The Plimpton tablet, with tables of Pythagorean tripl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3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371600" y="1143000"/>
            <a:ext cx="6400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</a:rPr>
              <a:t>Chou-pei Suan-king</a:t>
            </a:r>
            <a:r>
              <a:rPr lang="en-US" altLang="en-US">
                <a:solidFill>
                  <a:srgbClr val="FFFFFF"/>
                </a:solidFill>
                <a:sym typeface="Wingdings" pitchFamily="2" charset="2"/>
              </a:rPr>
              <a:t> Chinese Book from 1200-600 B.C.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  <a:sym typeface="Wingdings" pitchFamily="2" charset="2"/>
              </a:rPr>
              <a:t>Many years after Chinese in 560 B.C., Pythagoras made a formal proof…the Pythagorean Theorem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990600" y="4114800"/>
            <a:ext cx="7467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that's over 1,445 years ago!</a:t>
            </a:r>
          </a:p>
        </p:txBody>
      </p:sp>
    </p:spTree>
    <p:extLst>
      <p:ext uri="{BB962C8B-B14F-4D97-AF65-F5344CB8AC3E}">
        <p14:creationId xmlns:p14="http://schemas.microsoft.com/office/powerpoint/2010/main" val="299112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297</Words>
  <Application>Microsoft Office PowerPoint</Application>
  <PresentationFormat>On-screen Show (4:3)</PresentationFormat>
  <Paragraphs>75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6" baseType="lpstr">
      <vt:lpstr>Arial</vt:lpstr>
      <vt:lpstr>Arial Black</vt:lpstr>
      <vt:lpstr>Bell MT</vt:lpstr>
      <vt:lpstr>Calibri</vt:lpstr>
      <vt:lpstr>Georgia</vt:lpstr>
      <vt:lpstr>Impact</vt:lpstr>
      <vt:lpstr>Showcard Gothic</vt:lpstr>
      <vt:lpstr>Subway</vt:lpstr>
      <vt:lpstr>Times New Roman</vt:lpstr>
      <vt:lpstr>Wingdings</vt:lpstr>
      <vt:lpstr>Office Theme</vt:lpstr>
      <vt:lpstr>iRespondQuestionMaster</vt:lpstr>
      <vt:lpstr>iRespondGraphMaster</vt:lpstr>
      <vt:lpstr>Equation</vt:lpstr>
      <vt:lpstr>ips Publishing 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Ex: 4  Solve for x</vt:lpstr>
      <vt:lpstr>Ex: 4  Solve for x</vt:lpstr>
      <vt:lpstr>Ex: 4  Solve for x</vt:lpstr>
      <vt:lpstr>Ex: 5  Solve for x</vt:lpstr>
      <vt:lpstr>Ex: 4  Solve for x</vt:lpstr>
      <vt:lpstr>Ex: 5  Solve for x</vt:lpstr>
      <vt:lpstr>Ex: 4  Solve for 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Melodye Lecroy</dc:creator>
  <cp:lastModifiedBy>Cim Keith</cp:lastModifiedBy>
  <cp:revision>3</cp:revision>
  <dcterms:created xsi:type="dcterms:W3CDTF">2015-02-11T14:51:44Z</dcterms:created>
  <dcterms:modified xsi:type="dcterms:W3CDTF">2018-10-29T16:02:07Z</dcterms:modified>
</cp:coreProperties>
</file>